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1" r:id="rId4"/>
    <p:sldId id="282" r:id="rId5"/>
    <p:sldId id="259" r:id="rId6"/>
    <p:sldId id="305" r:id="rId7"/>
    <p:sldId id="283" r:id="rId8"/>
    <p:sldId id="28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6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30" r:id="rId33"/>
    <p:sldId id="329" r:id="rId34"/>
    <p:sldId id="331" r:id="rId35"/>
    <p:sldId id="258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74E"/>
    <a:srgbClr val="10AD4B"/>
    <a:srgbClr val="114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10"/>
    <p:restoredTop sz="96301"/>
  </p:normalViewPr>
  <p:slideViewPr>
    <p:cSldViewPr snapToGrid="0">
      <p:cViewPr varScale="1">
        <p:scale>
          <a:sx n="116" d="100"/>
          <a:sy n="116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CBF37-8F2B-4440-AA2F-0A6D5762F0B9}" type="doc">
      <dgm:prSet loTypeId="urn:microsoft.com/office/officeart/2005/8/layout/arrow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106A2BB-A2D5-42E7-867D-3E5D1E972945}">
      <dgm:prSet phldrT="[Metin]"/>
      <dgm:spPr/>
      <dgm:t>
        <a:bodyPr/>
        <a:lstStyle/>
        <a:p>
          <a:r>
            <a:rPr lang="tr-TR" dirty="0">
              <a:solidFill>
                <a:srgbClr val="EE742F"/>
              </a:solidFill>
            </a:rPr>
            <a:t>Risk Faktörleri</a:t>
          </a:r>
        </a:p>
      </dgm:t>
    </dgm:pt>
    <dgm:pt modelId="{73CDBA12-9D94-4A47-BEFA-FC04A63220AF}" type="parTrans" cxnId="{790B15EB-BD0A-4975-BA20-0A20F46A770D}">
      <dgm:prSet/>
      <dgm:spPr/>
      <dgm:t>
        <a:bodyPr/>
        <a:lstStyle/>
        <a:p>
          <a:endParaRPr lang="tr-TR"/>
        </a:p>
      </dgm:t>
    </dgm:pt>
    <dgm:pt modelId="{D7C83212-A73D-44AD-8CBA-3B61F8DF330E}" type="sibTrans" cxnId="{790B15EB-BD0A-4975-BA20-0A20F46A770D}">
      <dgm:prSet/>
      <dgm:spPr/>
      <dgm:t>
        <a:bodyPr/>
        <a:lstStyle/>
        <a:p>
          <a:endParaRPr lang="tr-TR"/>
        </a:p>
      </dgm:t>
    </dgm:pt>
    <dgm:pt modelId="{E9E2FDB3-E371-4580-9F33-D028A1884BC0}">
      <dgm:prSet phldrT="[Metin]" custT="1"/>
      <dgm:spPr/>
      <dgm:t>
        <a:bodyPr/>
        <a:lstStyle/>
        <a:p>
          <a:r>
            <a:rPr lang="tr-TR" sz="4400" dirty="0">
              <a:solidFill>
                <a:srgbClr val="11A74F"/>
              </a:solidFill>
            </a:rPr>
            <a:t>Koruyucu Faktörler</a:t>
          </a:r>
        </a:p>
      </dgm:t>
    </dgm:pt>
    <dgm:pt modelId="{2435C643-0DF3-45A2-B47D-6C624632AA01}" type="parTrans" cxnId="{8FD338BC-D093-4AB4-B623-F87C5B23EC8E}">
      <dgm:prSet/>
      <dgm:spPr/>
      <dgm:t>
        <a:bodyPr/>
        <a:lstStyle/>
        <a:p>
          <a:endParaRPr lang="tr-TR"/>
        </a:p>
      </dgm:t>
    </dgm:pt>
    <dgm:pt modelId="{03A3AF7D-2E87-45BA-B720-54925C641F8B}" type="sibTrans" cxnId="{8FD338BC-D093-4AB4-B623-F87C5B23EC8E}">
      <dgm:prSet/>
      <dgm:spPr/>
      <dgm:t>
        <a:bodyPr/>
        <a:lstStyle/>
        <a:p>
          <a:endParaRPr lang="tr-TR"/>
        </a:p>
      </dgm:t>
    </dgm:pt>
    <dgm:pt modelId="{FCB1D4EB-B028-4973-B72A-8188DB78AA41}" type="pres">
      <dgm:prSet presAssocID="{AA4CBF37-8F2B-4440-AA2F-0A6D5762F0B9}" presName="compositeShape" presStyleCnt="0">
        <dgm:presLayoutVars>
          <dgm:chMax val="2"/>
          <dgm:dir/>
          <dgm:resizeHandles val="exact"/>
        </dgm:presLayoutVars>
      </dgm:prSet>
      <dgm:spPr/>
    </dgm:pt>
    <dgm:pt modelId="{9EA17441-0904-470A-9827-E8E9EC826DCC}" type="pres">
      <dgm:prSet presAssocID="{AA4CBF37-8F2B-4440-AA2F-0A6D5762F0B9}" presName="divider" presStyleLbl="fgShp" presStyleIdx="0" presStyleCnt="1"/>
      <dgm:spPr/>
    </dgm:pt>
    <dgm:pt modelId="{53D9293E-AD59-4156-B798-5EB2D5BA6AC4}" type="pres">
      <dgm:prSet presAssocID="{2106A2BB-A2D5-42E7-867D-3E5D1E972945}" presName="downArrow" presStyleLbl="node1" presStyleIdx="0" presStyleCnt="2"/>
      <dgm:spPr>
        <a:solidFill>
          <a:srgbClr val="EE742F"/>
        </a:solidFill>
      </dgm:spPr>
    </dgm:pt>
    <dgm:pt modelId="{3BD07E35-4663-4844-ABF9-A9FA8A92DCA2}" type="pres">
      <dgm:prSet presAssocID="{2106A2BB-A2D5-42E7-867D-3E5D1E972945}" presName="downArrowText" presStyleLbl="revTx" presStyleIdx="0" presStyleCnt="2" custScaleX="142239">
        <dgm:presLayoutVars>
          <dgm:bulletEnabled val="1"/>
        </dgm:presLayoutVars>
      </dgm:prSet>
      <dgm:spPr/>
    </dgm:pt>
    <dgm:pt modelId="{142CDCB2-BACC-44FE-A60A-680FCFA37A5F}" type="pres">
      <dgm:prSet presAssocID="{E9E2FDB3-E371-4580-9F33-D028A1884BC0}" presName="upArrow" presStyleLbl="node1" presStyleIdx="1" presStyleCnt="2"/>
      <dgm:spPr/>
    </dgm:pt>
    <dgm:pt modelId="{0538160C-33EB-4DE4-8187-F1D6FB5FB930}" type="pres">
      <dgm:prSet presAssocID="{E9E2FDB3-E371-4580-9F33-D028A1884BC0}" presName="upArrowText" presStyleLbl="revTx" presStyleIdx="1" presStyleCnt="2" custScaleX="177143">
        <dgm:presLayoutVars>
          <dgm:bulletEnabled val="1"/>
        </dgm:presLayoutVars>
      </dgm:prSet>
      <dgm:spPr/>
    </dgm:pt>
  </dgm:ptLst>
  <dgm:cxnLst>
    <dgm:cxn modelId="{4294068B-93FF-4919-B5E4-9F4E2E5D7601}" type="presOf" srcId="{AA4CBF37-8F2B-4440-AA2F-0A6D5762F0B9}" destId="{FCB1D4EB-B028-4973-B72A-8188DB78AA41}" srcOrd="0" destOrd="0" presId="urn:microsoft.com/office/officeart/2005/8/layout/arrow3"/>
    <dgm:cxn modelId="{0BFAC092-4212-4D7A-A27F-ADBB5DC0CE5F}" type="presOf" srcId="{2106A2BB-A2D5-42E7-867D-3E5D1E972945}" destId="{3BD07E35-4663-4844-ABF9-A9FA8A92DCA2}" srcOrd="0" destOrd="0" presId="urn:microsoft.com/office/officeart/2005/8/layout/arrow3"/>
    <dgm:cxn modelId="{8FD338BC-D093-4AB4-B623-F87C5B23EC8E}" srcId="{AA4CBF37-8F2B-4440-AA2F-0A6D5762F0B9}" destId="{E9E2FDB3-E371-4580-9F33-D028A1884BC0}" srcOrd="1" destOrd="0" parTransId="{2435C643-0DF3-45A2-B47D-6C624632AA01}" sibTransId="{03A3AF7D-2E87-45BA-B720-54925C641F8B}"/>
    <dgm:cxn modelId="{790B15EB-BD0A-4975-BA20-0A20F46A770D}" srcId="{AA4CBF37-8F2B-4440-AA2F-0A6D5762F0B9}" destId="{2106A2BB-A2D5-42E7-867D-3E5D1E972945}" srcOrd="0" destOrd="0" parTransId="{73CDBA12-9D94-4A47-BEFA-FC04A63220AF}" sibTransId="{D7C83212-A73D-44AD-8CBA-3B61F8DF330E}"/>
    <dgm:cxn modelId="{B28E92ED-F01E-4236-AEE5-31D35E8330A1}" type="presOf" srcId="{E9E2FDB3-E371-4580-9F33-D028A1884BC0}" destId="{0538160C-33EB-4DE4-8187-F1D6FB5FB930}" srcOrd="0" destOrd="0" presId="urn:microsoft.com/office/officeart/2005/8/layout/arrow3"/>
    <dgm:cxn modelId="{6213247A-CF65-48BF-8CA3-B06FAFB51C6B}" type="presParOf" srcId="{FCB1D4EB-B028-4973-B72A-8188DB78AA41}" destId="{9EA17441-0904-470A-9827-E8E9EC826DCC}" srcOrd="0" destOrd="0" presId="urn:microsoft.com/office/officeart/2005/8/layout/arrow3"/>
    <dgm:cxn modelId="{1824CE79-7EC3-4D78-8314-F2CE6573E7A0}" type="presParOf" srcId="{FCB1D4EB-B028-4973-B72A-8188DB78AA41}" destId="{53D9293E-AD59-4156-B798-5EB2D5BA6AC4}" srcOrd="1" destOrd="0" presId="urn:microsoft.com/office/officeart/2005/8/layout/arrow3"/>
    <dgm:cxn modelId="{026E4D5E-6691-499F-AFFF-2B02FE659858}" type="presParOf" srcId="{FCB1D4EB-B028-4973-B72A-8188DB78AA41}" destId="{3BD07E35-4663-4844-ABF9-A9FA8A92DCA2}" srcOrd="2" destOrd="0" presId="urn:microsoft.com/office/officeart/2005/8/layout/arrow3"/>
    <dgm:cxn modelId="{6E0487BF-C0B5-46B4-A4B3-F53BBAD48377}" type="presParOf" srcId="{FCB1D4EB-B028-4973-B72A-8188DB78AA41}" destId="{142CDCB2-BACC-44FE-A60A-680FCFA37A5F}" srcOrd="3" destOrd="0" presId="urn:microsoft.com/office/officeart/2005/8/layout/arrow3"/>
    <dgm:cxn modelId="{5E922E76-527C-468A-80B4-87763062F74F}" type="presParOf" srcId="{FCB1D4EB-B028-4973-B72A-8188DB78AA41}" destId="{0538160C-33EB-4DE4-8187-F1D6FB5FB9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17441-0904-470A-9827-E8E9EC826DCC}">
      <dsp:nvSpPr>
        <dsp:cNvPr id="0" name=""/>
        <dsp:cNvSpPr/>
      </dsp:nvSpPr>
      <dsp:spPr>
        <a:xfrm rot="21300000">
          <a:off x="16826" y="1395133"/>
          <a:ext cx="5449555" cy="624056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9293E-AD59-4156-B798-5EB2D5BA6AC4}">
      <dsp:nvSpPr>
        <dsp:cNvPr id="0" name=""/>
        <dsp:cNvSpPr/>
      </dsp:nvSpPr>
      <dsp:spPr>
        <a:xfrm>
          <a:off x="657984" y="170716"/>
          <a:ext cx="1644962" cy="1365729"/>
        </a:xfrm>
        <a:prstGeom prst="downArrow">
          <a:avLst/>
        </a:prstGeom>
        <a:solidFill>
          <a:srgbClr val="EE742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07E35-4663-4844-ABF9-A9FA8A92DCA2}">
      <dsp:nvSpPr>
        <dsp:cNvPr id="0" name=""/>
        <dsp:cNvSpPr/>
      </dsp:nvSpPr>
      <dsp:spPr>
        <a:xfrm>
          <a:off x="2535531" y="0"/>
          <a:ext cx="2495763" cy="143401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rgbClr val="EE742F"/>
              </a:solidFill>
            </a:rPr>
            <a:t>Risk Faktörleri</a:t>
          </a:r>
        </a:p>
      </dsp:txBody>
      <dsp:txXfrm>
        <a:off x="2535531" y="0"/>
        <a:ext cx="2495763" cy="1434016"/>
      </dsp:txXfrm>
    </dsp:sp>
    <dsp:sp modelId="{142CDCB2-BACC-44FE-A60A-680FCFA37A5F}">
      <dsp:nvSpPr>
        <dsp:cNvPr id="0" name=""/>
        <dsp:cNvSpPr/>
      </dsp:nvSpPr>
      <dsp:spPr>
        <a:xfrm>
          <a:off x="3180260" y="1877878"/>
          <a:ext cx="1644962" cy="1365729"/>
        </a:xfrm>
        <a:prstGeom prst="upArrow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8160C-33EB-4DE4-8187-F1D6FB5FB930}">
      <dsp:nvSpPr>
        <dsp:cNvPr id="0" name=""/>
        <dsp:cNvSpPr/>
      </dsp:nvSpPr>
      <dsp:spPr>
        <a:xfrm>
          <a:off x="145695" y="1980307"/>
          <a:ext cx="3108198" cy="143401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>
              <a:solidFill>
                <a:srgbClr val="11A74F"/>
              </a:solidFill>
            </a:rPr>
            <a:t>Koruyucu Faktörler</a:t>
          </a:r>
        </a:p>
      </dsp:txBody>
      <dsp:txXfrm>
        <a:off x="145695" y="1980307"/>
        <a:ext cx="3108198" cy="143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8-12T08:12:51.215"/>
    </inkml:context>
    <inkml:brush xml:id="br0">
      <inkml:brushProperty name="width" value="0.04667" units="cm"/>
      <inkml:brushProperty name="height" value="0.04667" units="cm"/>
      <inkml:brushProperty name="color" value="#767171"/>
      <inkml:brushProperty name="fitToCurve" value="1"/>
    </inkml:brush>
  </inkml:definitions>
  <inkml:trace contextRef="#ctx0" brushRef="#br0">23 2614 0,'0'-32'171,"0"-34"-155,0 33 0,0-33-16,0 34 15,0-1-15,0 0 16,0 0-16,0 1 16,38-1-16,-38 0 15,0-32-15,0 31 16,0-31-1,0-2-15,0 2 16,0 33 0,0-2-1,0 2 1,0-1-16,38 0 16,-38 0-16,0 1 15,0-34-15,0 0 31,0 34-31,39-1 0,-39 0 16,37-32-16,-37 32 16,0 0-16,0 0 15,39 1-15,-39-2 16,37 2-16,-37-1 16,38 1-16,-38-2 15,0 2-15,38-33 16,0 65-16,-38-66 15,38 66-15,1-34 16,-3 2 0,3-1-1,-1 1-15,38-2 16,-1 2 0,-37-2-16,77 34 15,36-66-15,-36 66 16,37-65-16,-38 65 15,38-33-15,0 0 16,0 0-16,37 1 16,-37 32-16,0 0 15,0 0-15,0 0 16,-39 0-16,1-33 16,0 33-16,1 0 15,-1 0-15,-38 0 16,0 0-16,37 0 15,-37-32-15,-37 32 16,36 0-16,39 0 16,-38 0-16,0 0 15,-38 0-15,38 0 16,1-34-16,36 34 16,1 0-16,-1 0 15,-36 0-15,-2 0 16,1 0-16,0 0 15,-38 0-15,76 0 16,1 0-16,-39 0 16,0 0-1,-1 0-15,-36 0 16,-2 0 0,2 0-1</inkml:trace>
  <inkml:trace contextRef="#ctx0" brushRef="#br0" timeOffset="1">4808 23 0,'39'0'125,"36"0"-109,40 32 0,-77-32-16,-38 34 15,38-34-15,38 31 438,-1-31-423,40 0-15,-2 34 16,-37-34-16,76 0 16,-76 0-16,0 0 15,-38 0-15,-38 32 16,38-32-16,-1 0 15,-74 34 189,-1-2-189,0-32 1,0 65-1,0-31 1,-38 31 15,39-33-31,-2 1 16,2 33 0,-2-66-16,39 33 15,-37-1-15,-2 1 16,2 0-1,-1 1-15,0-34 16,38 32 0,-39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8-12T08:12:51.217"/>
    </inkml:context>
    <inkml:brush xml:id="br0">
      <inkml:brushProperty name="width" value="0.04666" units="cm"/>
      <inkml:brushProperty name="height" value="0.04666" units="cm"/>
      <inkml:brushProperty name="color" value="#767171"/>
      <inkml:brushProperty name="fitToCurve" value="1"/>
    </inkml:brush>
  </inkml:definitions>
  <inkml:trace contextRef="#ctx0" brushRef="#br0">23 2614 0,'0'-32'171,"0"-34"-155,0 33 0,0-33-16,0 34 15,0-1-15,0 0 16,0 0-16,0 1 16,38-1-16,-38 0 15,0-32-15,0 31 16,0-31-1,0-2-15,0 2 16,0 33 0,0-2-1,0 2 1,0-1-16,38 0 16,-38 0-16,0 1 15,0-34-15,0 0 31,0 34-31,39-1 0,-39 0 16,37-32-16,-37 32 16,0 0-16,0 0 15,39 1-15,-39-2 16,37 2-16,-37-1 16,38 1-16,-38-2 15,0 2-15,38-33 16,0 65-16,-38-66 15,38 66-15,1-34 16,-3 2 0,3-1-1,-1 1-15,38-2 16,-1 2 0,-37-2-16,77 34 15,36-66-15,-36 66 16,37-65-16,-38 65 15,38-33-15,0 0 16,0 0-16,37 1 16,-37 32-16,0 0 15,0 0-15,0 0 16,-39 0-16,1-33 16,0 33-16,1 0 15,-1 0-15,-38 0 16,0 0-16,37 0 15,-37-32-15,-37 32 16,36 0-16,39 0 16,-38 0-16,0 0 15,-38 0-15,38 0 16,1-34-16,36 34 16,1 0-16,-1 0 15,-36 0-15,-2 0 16,1 0-16,0 0 15,-38 0-15,76 0 16,1 0-16,-39 0 16,0 0-1,-1 0-15,-36 0 16,-2 0 0,2 0-1</inkml:trace>
  <inkml:trace contextRef="#ctx0" brushRef="#br0" timeOffset="1">4808 23 0,'39'0'125,"36"0"-109,40 32 0,-77-32-16,-38 34 15,38-34-15,38 31 438,-1-31-423,40 0-15,-2 34 16,-37-34-16,76 0 16,-76 0-16,0 0 15,-38 0-15,-38 32 16,38-32-16,-1 0 15,-74 34 189,-1-2-189,0-32 1,0 65-1,0-31 1,-38 31 15,39-33-31,-2 1 16,2 33 0,-2-66-16,39 33 15,-37-1-15,-2 1 16,2 0-1,-1 1-15,0-34 16,38 32 0,-39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8-12T08:12:51.219"/>
    </inkml:context>
    <inkml:brush xml:id="br0">
      <inkml:brushProperty name="width" value="0.04667" units="cm"/>
      <inkml:brushProperty name="height" value="0.04667" units="cm"/>
      <inkml:brushProperty name="color" value="#767171"/>
      <inkml:brushProperty name="fitToCurve" value="1"/>
    </inkml:brush>
  </inkml:definitions>
  <inkml:trace contextRef="#ctx0" brushRef="#br0">23 3023 0,'0'-38'171,"0"-38"-155,0 38 0,0-38-16,0 38 15,0 0-15,0 1 16,0-2-16,0 1 16,33 0-16,-33 0 15,0-37-15,0 36 16,0-37-1,0 0-15,0 0 16,0 39 0,0-2-1,0 2 1,0-2-16,33 1 16,-33 0-16,0 1 15,0-39-15,0 0 31,0 39-31,33-2 0,-33 2 16,32-40-16,-32 39 16,0 0-16,0-1 15,33 1-15,-33 0 16,33 1-16,-33-2 16,33 2-16,-33-1 15,0 0-15,33-38 16,-1 76-16,-32-76 15,33 76-15,0-38 16,0 0 0,0 0-1,-1 0-15,34-1 16,0 2 0,-34-2-16,67 39 15,32-75-15,-32 75 16,32-76-16,-33 76 15,34-38-15,-1-1 16,0 2-16,33 0 16,-33 37-16,0 0 15,0 0-15,0 0 16,-32 0-16,-1-39 16,0 39-16,2 0 15,-2 0-15,-33 0 16,1 0-16,32 0 15,-32-37-15,-33 37 16,32 0-16,34 0 16,-34 0-16,1 0 15,-33 0-15,32 0 16,1-39-16,32 39 16,1 0-16,-1 0 15,-32 0-15,-1 0 16,1 0-16,-1 0 15,-33 0-15,67 0 16,1 0-16,-35 0 16,1 0-1,-1 0-15,-32 0 16,0 0 0,0 0-1</inkml:trace>
  <inkml:trace contextRef="#ctx0" brushRef="#br0" timeOffset="1">4155 23 0,'34'0'125,"31"0"-109,35 38 0,-68-38-16,-32 38 15,33-38-15,33 37 438,-1-37-423,34 0-15,-1 39 16,-32-39-16,65 0 16,-66 0-16,1 0 15,-34 0-15,-32 37 16,33-37-16,0 0 15,-66 39 189,0-1-189,1-38 1,-1 75-1,0-36 1,-32 37 15,33-39-31,-2 0 16,2 40 0,-1-77-16,33 38 15,-33 0-15,0 0 16,1-1-1,-1 2-15,0-39 16,33 37 0,-33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8-12T08:12:51.221"/>
    </inkml:context>
    <inkml:brush xml:id="br0">
      <inkml:brushProperty name="width" value="0.04667" units="cm"/>
      <inkml:brushProperty name="height" value="0.04667" units="cm"/>
      <inkml:brushProperty name="color" value="#767171"/>
      <inkml:brushProperty name="fitToCurve" value="1"/>
    </inkml:brush>
  </inkml:definitions>
  <inkml:trace contextRef="#ctx0" brushRef="#br0">23 2614 0,'0'-32'171,"0"-34"-155,0 33 0,0-33-16,0 34 15,0-1-15,0 0 16,0 0-16,0 1 16,38-1-16,-38 0 15,0-32-15,0 31 16,0-31-1,0-2-15,0 2 16,0 33 0,0-2-1,0 2 1,0-1-16,38 0 16,-38 0-16,0 1 15,0-34-15,0 0 31,0 34-31,39-1 0,-39 0 16,37-32-16,-37 32 16,0 0-16,0 0 15,39 1-15,-39-2 16,37 2-16,-37-1 16,38 1-16,-38-2 15,0 2-15,38-33 16,0 65-16,-38-66 15,38 66-15,1-34 16,-3 2 0,3-1-1,-1 1-15,38-2 16,-1 2 0,-37-2-16,77 34 15,36-66-15,-36 66 16,37-65-16,-38 65 15,38-33-15,0 0 16,0 0-16,37 1 16,-37 32-16,0 0 15,0 0-15,0 0 16,-39 0-16,1-33 16,0 33-16,1 0 15,-1 0-15,-38 0 16,0 0-16,37 0 15,-37-32-15,-37 32 16,36 0-16,39 0 16,-38 0-16,0 0 15,-38 0-15,38 0 16,1-34-16,36 34 16,1 0-16,-1 0 15,-36 0-15,-2 0 16,1 0-16,0 0 15,-38 0-15,76 0 16,1 0-16,-39 0 16,0 0-1,-1 0-15,-36 0 16,-2 0 0,2 0-1</inkml:trace>
  <inkml:trace contextRef="#ctx0" brushRef="#br0" timeOffset="1">4808 23 0,'39'0'125,"36"0"-109,40 32 0,-77-32-16,-38 34 15,38-34-15,38 31 438,-1-31-423,40 0-15,-2 34 16,-37-34-16,76 0 16,-76 0-16,0 0 15,-38 0-15,-38 32 16,38-32-16,-1 0 15,-74 34 189,-1-2-189,0-32 1,0 65-1,0-31 1,-38 31 15,39-33-31,-2 1 16,2 33 0,-2-66-16,39 33 15,-37-1-15,-2 1 16,2 0-1,-1 1-15,0-34 16,38 32 0,-39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8-12T08:12:51.223"/>
    </inkml:context>
    <inkml:brush xml:id="br0">
      <inkml:brushProperty name="width" value="0.04667" units="cm"/>
      <inkml:brushProperty name="height" value="0.04667" units="cm"/>
      <inkml:brushProperty name="color" value="#767171"/>
      <inkml:brushProperty name="fitToCurve" value="1"/>
    </inkml:brush>
  </inkml:definitions>
  <inkml:trace contextRef="#ctx0" brushRef="#br0">23 3024 0,'0'-38'171,"0"-38"-155,0 37 0,0-36-16,0 37 15,0 0-15,0 0 16,0 0-16,0 0 16,33 0-16,-33 1 15,0-40-15,0 39 16,0-38-1,0-1-15,0 1 16,0 39 0,0-2-1,0 2 1,0-2-16,33 1 16,-33 0-16,0 1 15,0-39-15,0 0 31,0 39-31,33-2 0,-33 2 16,32-40-16,-32 39 16,0 1-16,0-2 15,33 2-15,-33-2 16,33 2-16,-33-2 16,33 2-16,-33-2 15,0 2-15,33-39 16,-1 76-16,-32-76 15,33 76-15,0-39 16,0 2 0,0-2-1,-1 2-15,34-1 16,0 0 0,-34 0-16,67 38 15,32-77-15,-32 77 16,32-76-16,-33 76 15,34-38-15,-1-1 16,0 2-16,33 0 16,-33 37-16,0 0 15,0 0-15,0 0 16,-32 0-16,-1-39 16,0 39-16,2 0 15,-2 0-15,-33 0 16,1 0-16,32 0 15,-32-37-15,-33 37 16,32 0-16,34 0 16,-34 0-16,1 0 15,-33 0-15,32 0 16,1-39-16,32 39 16,1 0-16,-1 0 15,-32 0-15,-1 0 16,1 0-16,-1 0 15,-33 0-15,67 0 16,1 0-16,-35 0 16,1 0-1,-1 0-15,-32 0 16,0 0 0,0 0-1</inkml:trace>
  <inkml:trace contextRef="#ctx0" brushRef="#br0" timeOffset="1">4155 23 0,'34'0'125,"31"0"-109,35 38 0,-68-38-16,-32 38 15,33-38-15,33 37 438,-1-37-423,34 0-15,-1 39 16,-32-39-16,65 0 16,-66 0-16,1 0 15,-34 0-15,-32 37 16,33-37-16,0 0 15,-66 39 189,0-1-189,1-38 1,-1 75-1,0-36 1,-32 37 15,33-39-31,-2 0 16,2 40 0,-1-77-16,33 38 15,-33 0-15,0 0 16,1 1-1,-1-1-15,0-38 16,33 38 0,-33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8-12T08:12:51.225"/>
    </inkml:context>
    <inkml:brush xml:id="br0">
      <inkml:brushProperty name="width" value="0.04667" units="cm"/>
      <inkml:brushProperty name="height" value="0.04667" units="cm"/>
      <inkml:brushProperty name="color" value="#767171"/>
      <inkml:brushProperty name="fitToCurve" value="1"/>
    </inkml:brush>
  </inkml:definitions>
  <inkml:trace contextRef="#ctx0" brushRef="#br0">23 2614 0,'0'-32'171,"0"-34"-155,0 33 0,0-33-16,0 34 15,0-1-15,0 0 16,0 0-16,0 1 16,38-1-16,-38 0 15,0-32-15,0 31 16,0-31-1,0-2-15,0 2 16,0 33 0,0-2-1,0 2 1,0-1-16,38 0 16,-38 0-16,0 1 15,0-34-15,0 0 31,0 34-31,39-1 0,-39 0 16,37-32-16,-37 32 16,0 0-16,0 0 15,39 1-15,-39-2 16,37 2-16,-37-1 16,38 1-16,-38-2 15,0 2-15,38-33 16,0 65-16,-38-66 15,38 66-15,1-34 16,-3 2 0,3-1-1,-1 1-15,38-2 16,-1 2 0,-37-2-16,77 34 15,36-66-15,-36 66 16,37-65-16,-38 65 15,38-33-15,0 0 16,0 0-16,37 1 16,-37 32-16,0 0 15,0 0-15,0 0 16,-39 0-16,1-33 16,0 33-16,1 0 15,-1 0-15,-38 0 16,0 0-16,37 0 15,-37-32-15,-37 32 16,36 0-16,39 0 16,-38 0-16,0 0 15,-38 0-15,38 0 16,1-34-16,36 34 16,1 0-16,-1 0 15,-36 0-15,-2 0 16,1 0-16,0 0 15,-38 0-15,76 0 16,1 0-16,-39 0 16,0 0-1,-1 0-15,-36 0 16,-2 0 0,2 0-1</inkml:trace>
  <inkml:trace contextRef="#ctx0" brushRef="#br0" timeOffset="1">4808 23 0,'39'0'125,"36"0"-109,40 32 0,-77-32-16,-38 34 15,38-34-15,38 31 438,-1-31-423,40 0-15,-2 34 16,-37-34-16,76 0 16,-76 0-16,0 0 15,-38 0-15,-38 32 16,38-32-16,-1 0 15,-74 34 189,-1-2-189,0-32 1,0 65-1,0-31 1,-38 31 15,39-33-31,-2 1 16,2 33 0,-2-66-16,39 33 15,-37-1-15,-2 1 16,2 0-1,-1 1-15,0-34 16,38 32 0,-39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69AEA-8386-5A47-941C-86B9890A7D63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1BF3-B45C-9A40-9E39-196CA2FEDD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03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12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04983-AB8D-AAA5-88CD-F7D5C6EC0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2C009B65-066D-003C-04E2-CBC517BA8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F368748-37FE-332B-99F2-0BBFA76F1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CECBE7-4D9A-A7B0-FBE2-11DBADF1A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37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6E0F-B132-846F-92A4-1381B3A5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FFDF3453-29FA-BE26-9A6E-BD41E41A8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5070DA5F-AB67-BEC5-906A-74E2F1926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1727BB6-1C78-0348-938E-78CABA159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836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079BE-2AAC-8D10-B49E-C369AD44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D89D1BB-C958-409D-974D-F69ED546F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25D0F954-5AC3-1233-E0EE-08334D072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A8A4FB-2CDE-908C-B898-D33A5531E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55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0BA17-6742-4187-4FF8-DAA31F528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D77234B-6487-A4B9-BC21-9A309BB98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47A9ABD-A1DB-7935-3C82-29EF7A0B9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85EF4E-C347-CE16-85F2-C9831EAE8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78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8D5C-11FC-6A92-3CB2-B6739CAB2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6C26DE8-6E18-7472-9A91-17A8C53B7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4A7234C-4561-01AC-1EA1-DD3031792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53EBEBA-107D-162C-349A-34581FA05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29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5BEE6-1A00-CABF-8524-122FC8F8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3774D77-9CA3-0961-070E-2E43F9B17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E8F55C5-0513-73BF-BA20-F0BC60C03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9974DA-BF10-A1CF-CBDF-A14B5BC09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54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F766-F5FE-6206-4F88-A3DB12C6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2A97F6B-DE58-37FA-C188-4F9DC8693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84F0028-C05F-A3DB-73F6-5220C2FF9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198327-FBAC-AB9A-EA53-178AF573D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483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7C416-8978-4F84-E3AE-BED898608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DAECEB1-AE40-8A7F-56AB-5BF121B56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1E4F4FA-687A-605D-0914-0D3832958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E2E0C0-86B6-2C77-572F-75060848F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932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457FF-8F08-8892-5795-B0C57C98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AD627AE-7CAF-4D95-1B12-8986887A9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067AB5A-1B93-CBD1-A608-0A08E755B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B885C3C-BDB5-50A2-1BB5-3AB3B61FE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242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EE2A5-DF41-E317-618D-00409A656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81E6A81-5A38-1EF1-1C1D-E812122CC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6FD132E-7655-90EC-C4A4-6AB66AD02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2FD00F9-1B51-811A-128B-86F95220E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8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D87BE-C81B-9AD8-6E5D-99F4C251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E6B824E-FBA6-D52E-6F27-7EC238B8C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8FA1248-261C-314D-4EC8-D1D0C08BB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327117-80B0-C5F2-7ED4-580EE5AD7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742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EEF26-122A-3307-4580-CA010B14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E7DACD4-A945-BE1E-DACB-767FC8C36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32B0185-415B-CCAB-2AC2-AB3E34C08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BEF179-EC25-D542-7EC2-1DEE958E0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29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3C5C-AA2B-0895-8422-EEB0BEBB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CAA0AF9-5849-5C6D-EE19-3F0C6E793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B6405E6-3E60-36B5-DEAA-168F70B13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D0E844-5220-76A6-00C6-612E39E85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078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DC3E-F76F-4188-CB7D-1E99CDF05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F46D2A7-4F0B-9F7A-3A11-3A824A51C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47DA2B6-A338-52DB-79F2-642FC892D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F228017-A297-C42C-1425-930AAE215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717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91E7-8C37-496E-0ACC-AB290302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42B8024-A3AC-6E81-EF0F-2B565431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68400F5-4490-AF0F-1C4F-44D86B94F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11A91A3-25A1-E2A3-1913-2EA946C2F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316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1527-07D2-599E-99AA-EF7EE854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A7119F3-50F4-6347-5658-179176F04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4126C8F-3A14-5CF6-24C4-87761BC34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1C4B6FC-1979-D577-57BE-B84CD3A80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915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C8F3-8579-E906-D692-34F55F0C7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F7B088D-6304-F6EB-40BF-AF9E7B16B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5398640-DB2D-1140-82BA-663EE1D35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213187-FD1E-B864-7D15-5837AC457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818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C11BA-EE04-87A8-0517-BD05C7AD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99C1292-D811-2E95-7066-F5F0BED4F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A66DFC89-44B8-09A5-9B48-48A69306B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685AEE-8A15-8517-5D99-20696635F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569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9FD57-8EB4-5987-07B0-CB3F7355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19BEFF2-77EB-C2C0-F1AA-C7884AB78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F7BA0AB3-91A9-59C5-9BA3-7CB889CE9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EDEFFC-CA14-4822-F189-35F915126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448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4D2AE-0875-8F6B-F042-21E62B8FD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3D160F66-C9A9-2A0D-DBFB-CB3E6B717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9A856D6-8B44-D7C1-38AA-05F02889B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414A069-D807-C171-DB4F-5A3F976C9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455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CBFFC-7D5C-0F29-71B9-6F3905F3B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CC5988A-88E3-B833-E8E7-833392874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5276F1E-237E-4ECA-FCDA-38CA896D6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8AC1649-C223-278F-D2D9-71AE628A7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46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D0858-46FF-29FC-A005-C48A4BBCA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40CFB464-5656-6BD7-B1B1-F1B22ABEB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87797D51-3967-F4D1-8948-ED14A1738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0AAB4B9-DF06-5467-91A4-66C7D3306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639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2335-705B-AC57-4EC1-CD21F610C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11259E7-01E7-27FB-23EC-408BBD1A1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1C59B63-4883-C5B6-B4E0-04ABF3E75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F436FD-8FB8-6AD5-ED88-4804D480B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883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E64DF-7C0A-3EE5-D676-4129B16DE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470F9D8-87A1-97DA-2CEF-19B3A7D9B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68D17BB-071F-58BD-FC28-21D677500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EA64E1-6C70-A7E9-3A9D-B50FFE5AE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973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6C458-1E93-709B-A16A-2DFC2195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C334C06-9EF6-9213-A84E-DC82D9806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5588076-1246-432F-8710-69DFD1C5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D5F756-F96A-2BB7-C520-7CF3BF280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793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D778-BA71-2E19-C65D-A7E8F8491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A8140AFB-F516-B708-BA03-CEA2A94A9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6FEBA116-EA87-BE09-4F4A-E08718598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28A304-E769-0B5A-056A-8B5FFA5ED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00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DCD7-0CBE-D6E6-4F1F-BEFD6707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3133394-E547-4B23-F640-2C2A894FD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A99B859-2657-786B-27DB-B5CB54FC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0F9101-1ECE-10EA-E4B2-208C2E247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31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AA9D7-4064-5FB9-88F9-369B7ECF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5F47DC89-3C3D-D16A-F773-31A42DF72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1FE70C99-C4C8-A3F4-2C8C-59AFDC1C7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38F91ED-CFB9-DEA4-9D68-F49786B33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65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3DCD7-0CBE-D6E6-4F1F-BEFD6707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B3133394-E547-4B23-F640-2C2A894FD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A99B859-2657-786B-27DB-B5CB54FC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00F9101-1ECE-10EA-E4B2-208C2E247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31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3B757-B2E8-A1CE-65B9-642CC430F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7D5801E-6047-7375-91AC-39B59B5C5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774CADA-D278-3357-872B-C084C11EA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A6ABB0D-045D-300B-FC92-4A0346628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75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D7040-DCB5-7F52-A0A1-4C3C8CD0A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63048F5A-2B46-E527-0193-7C881E02C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94508339-5B24-19AC-E2B0-6E1A2F777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537543-B5E0-0587-DCDE-94AD68310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73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5C26F-0DF3-B1A2-8E02-80392B6BA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CC79F459-C02F-CE01-ADF2-0D76B1E4B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E9108C5A-BCA5-E73B-F0EE-42F200F10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6C8E9A-52F3-5A5D-6F6B-5A6D7C6A5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A1BF3-B45C-9A40-9E39-196CA2FEDD2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3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8EF7C0-27F4-1D18-3EDF-64FBBA326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7E7454-F1A0-CDAF-5E53-01B7ED5F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37E12D-E640-FD13-033C-29C99BD7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80B8B9-B565-628C-04E1-BD6A944F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DAA68B-4545-78FD-3BE7-64783C46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36EE6-729C-23A8-55D9-4348B1F3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A468A7-A0DA-FC0A-B47F-AACDFEA18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96F6A5-9410-0093-F451-F06803DB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388048-E35D-9B5B-B3D1-8E91C288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5A5429-0041-DC8B-F3B2-E233C16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42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C95E675-FBAA-851A-25B6-E2169145C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ED87B5D-4CCB-D489-F147-9ABFC811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7A7E55-4E3E-F653-B72A-B8E1AE4D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E1163A-D5E6-AB9B-210A-9E138384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350367-8121-16BA-ABDC-20F947BA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0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68816D-080D-8A00-C60B-29B1EB1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D9F26C-680B-4C4A-6CBA-88A0BA72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3002CE-503E-5A76-1507-A4A840DE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1DAE8-F385-FAC6-FAC5-E76AEA5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1FAF9F-9A58-396F-A7E8-C72311B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58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368CE9-0C77-5EC6-4398-03091AD4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A6183F-67C4-3CC9-AC39-C98F121E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3AFBE5-8383-3B82-5007-D6EBCCA1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1D7763-0B44-9E3A-D687-56E2E89C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1CFB3A-A369-EEDF-6E21-8ED9A1E2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3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7BA6B-5D00-0772-F8F6-059C3562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178D20-AF8A-5C33-1843-A3C678D4D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39A90B-61B8-0702-7E1A-9B213C37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4C42FB-9D43-EECC-1367-777ED40E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533929-FD53-555A-6D08-C451D48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CD6E6-9809-7D3D-C7A1-CC207744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EBC06-3DC1-DEB6-265D-73CC96EE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F9E9C9-41F6-D48D-1D90-1FC808874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816E12-46F7-9795-BF22-03FCBF769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A193198-085D-20FF-842E-76ABED30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5EF6B9A-CB74-872F-D471-4B84F0D39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E64BFD-F4E4-2328-5DB2-40B370AA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812CF7F-3EAE-1159-00AE-1EB4821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5AFD52-0E6F-38F1-376C-4622D2C3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5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3EEB21-7981-9120-153C-E6398FDE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960AF8-6592-120E-A063-67672B31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817E2B-7FA6-38D3-AF90-ED62BAAB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823BD3-63EB-5F1C-2C50-0B9F5AE2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E5D30D-D04B-6108-5F64-E0F1688D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8AD2680-99DE-4614-DD93-41940BBC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0C765B7-719A-BCFF-11EC-FEF5F60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04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D038A7-D681-C263-A7AC-68797E90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AF33EC-D049-44BF-8BEA-6A02C016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5328D4-40FF-BD98-E267-47A0C05A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D0B3BC-990A-408D-08F2-7EEC3857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451A56-5951-DE7E-B64B-A7F8D33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314489-1D7C-29B2-EBC4-2AB377F6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9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51F08-AD62-27E2-937D-103D0741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B37D156-81F2-A7E6-A785-072679B9F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DEC382-B19E-6120-B53C-93B559D72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640596-0F5C-210D-8D5D-4C27D4BF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A133A0-FD1D-0C29-BF8D-18BE813B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D780FA-4F38-C9A9-076C-1884D62F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8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EA70D8-1F8D-BE68-358E-A0E21755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F18683-C673-8728-8CF6-003BE039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6558B0-5D27-8398-17F6-B90C6C28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530FC-BE23-E340-8E39-B3B7D0C61DBF}" type="datetimeFigureOut">
              <a:rPr lang="tr-TR" smtClean="0"/>
              <a:t>12.08.2025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79FE79-DA7E-EC1B-0103-892EFBF7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4356D7-87E6-3BF3-1DF5-A62760B03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9CAF5-243E-0540-B834-58F50733A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41.png"/><Relationship Id="rId15" Type="http://schemas.openxmlformats.org/officeDocument/2006/relationships/image" Target="../media/image24.png"/><Relationship Id="rId10" Type="http://schemas.openxmlformats.org/officeDocument/2006/relationships/image" Target="../media/image43.png"/><Relationship Id="rId9" Type="http://schemas.openxmlformats.org/officeDocument/2006/relationships/customXml" Target="../ink/ink4.xml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yazı tipi, ekran görüntüsü, beyaz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1AB22A6-B4E2-7C5F-7815-A04C0D01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F5E5FB-57E6-BAB1-F291-04901DD4EF93}"/>
              </a:ext>
            </a:extLst>
          </p:cNvPr>
          <p:cNvSpPr txBox="1"/>
          <p:nvPr/>
        </p:nvSpPr>
        <p:spPr>
          <a:xfrm>
            <a:off x="5251016" y="4272677"/>
            <a:ext cx="168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114533"/>
                </a:solidFill>
              </a:rPr>
              <a:t>AD/ SOYAD</a:t>
            </a:r>
          </a:p>
          <a:p>
            <a:pPr algn="ctr"/>
            <a:r>
              <a:rPr lang="tr-TR" sz="2000" dirty="0">
                <a:solidFill>
                  <a:srgbClr val="114533"/>
                </a:solidFill>
              </a:rPr>
              <a:t>UNVAN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0ABD69B-A532-07AF-577C-D8EFBE165B6C}"/>
              </a:ext>
            </a:extLst>
          </p:cNvPr>
          <p:cNvSpPr txBox="1"/>
          <p:nvPr/>
        </p:nvSpPr>
        <p:spPr>
          <a:xfrm>
            <a:off x="5295434" y="4980563"/>
            <a:ext cx="1601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>
                <a:solidFill>
                  <a:srgbClr val="114533"/>
                </a:solidFill>
              </a:rPr>
              <a:t>TARİH</a:t>
            </a:r>
            <a:endParaRPr lang="tr-TR" sz="1400" dirty="0">
              <a:solidFill>
                <a:srgbClr val="114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D2FBE-B52A-3349-F9FF-6EC64C09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A51F3BE-A5C7-5F47-EF67-6652792D1131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AKRAN İLİŞKİLERİ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F7B8A75-05E3-263D-0EE0-ACB8B06782FB}"/>
              </a:ext>
            </a:extLst>
          </p:cNvPr>
          <p:cNvSpPr txBox="1"/>
          <p:nvPr/>
        </p:nvSpPr>
        <p:spPr>
          <a:xfrm>
            <a:off x="193116" y="1106906"/>
            <a:ext cx="107796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Alkol kullanan arkadaşları bulunan ergenler yüksek risklidir.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Tek yaşayanlara göre alkol kullanan ev arkadaşı olanlarda daha yüksek risk saptanmıştır.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Ergenlikte bir ortama, bir gruba kabul edilme için kullanma yaygındır.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Çocuk ve ergenler maddeyi ilk kullandıklarında sadece %5’inden azı tanımadıkları birinden madde aldıklarını söylemektedir.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Hayır deme becerileri etkilidir. </a:t>
            </a:r>
          </a:p>
        </p:txBody>
      </p:sp>
    </p:spTree>
    <p:extLst>
      <p:ext uri="{BB962C8B-B14F-4D97-AF65-F5344CB8AC3E}">
        <p14:creationId xmlns:p14="http://schemas.microsoft.com/office/powerpoint/2010/main" val="8023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CC56A-37B6-4BAB-C5D5-E74409B80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CE0EF15-7A74-0F14-11DB-618C85042945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KÜLTÜREL ÖZELLİKLER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A643840-C416-F317-6F75-8348D034C9E3}"/>
              </a:ext>
            </a:extLst>
          </p:cNvPr>
          <p:cNvSpPr txBox="1"/>
          <p:nvPr/>
        </p:nvSpPr>
        <p:spPr>
          <a:xfrm>
            <a:off x="369386" y="809451"/>
            <a:ext cx="8058518" cy="562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Kentte  veya kırsalda yaşama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Mahalle ve komşuluk ilişkileri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İçinde yaşanılan mahalle, ilçe, bölge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Ekonomik sorunlar, toplumsal olaylar,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Yoksulluk ve işsizlik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Göç ve bağımlılık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Sosyal kabuller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Toplumsal olarak maddeler, bağımlılık ve bağımlıya bakış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Yasalar ve uygulanabilirlik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Ulaşılabilirliğin kolay olduğunun algılanması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Yerel yönetimler ve yatırım eksiklikleri</a:t>
            </a:r>
          </a:p>
        </p:txBody>
      </p:sp>
    </p:spTree>
    <p:extLst>
      <p:ext uri="{BB962C8B-B14F-4D97-AF65-F5344CB8AC3E}">
        <p14:creationId xmlns:p14="http://schemas.microsoft.com/office/powerpoint/2010/main" val="32430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65868-BDCD-5876-0407-09B260E6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C1800A4-BBF2-5E3B-3EBA-338DE570C2DA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ERGENLİK DÖNEMİ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A8C2894-F3E3-2123-C937-6F3B5903BD22}"/>
              </a:ext>
            </a:extLst>
          </p:cNvPr>
          <p:cNvSpPr txBox="1"/>
          <p:nvPr/>
        </p:nvSpPr>
        <p:spPr>
          <a:xfrm>
            <a:off x="193116" y="1028343"/>
            <a:ext cx="113765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tr-TR" dirty="0"/>
              <a:t>Ergenlik dönemi riskli bir dönemdir.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tr-TR" dirty="0"/>
              <a:t>Bağımsızlığı kazanma sürecidir, toplum ve ailenin kuralları reddedilir.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tr-TR" dirty="0" err="1"/>
              <a:t>Prefrontal</a:t>
            </a:r>
            <a:r>
              <a:rPr lang="tr-TR" dirty="0"/>
              <a:t> korteks gelişme aşamasındadır. Kontrol mekanizmaları zayıf ve riskli davranışlar fazladır.</a:t>
            </a:r>
          </a:p>
          <a:p>
            <a:pPr lvl="0" algn="just">
              <a:lnSpc>
                <a:spcPct val="150000"/>
              </a:lnSpc>
              <a:defRPr/>
            </a:pPr>
            <a:endParaRPr lang="tr-TR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Ödülle ilgili bölgelerde duyarlılık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Akran etkisi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Kimlik arayışı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Duygusal dalgalanma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Yetişkin davranışlarını taklit etme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Bağımsızlık arzusu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Eleştiriye tahammülsüzlük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Kuralları ihlal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Öfke nöbetleri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Kendini tüm güçlü hissetme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dirty="0"/>
              <a:t>Merak ve özenti</a:t>
            </a:r>
          </a:p>
        </p:txBody>
      </p:sp>
      <p:pic>
        <p:nvPicPr>
          <p:cNvPr id="2" name="Picture 2" descr="ergenlik risk ile ilgili görsel sonucu">
            <a:extLst>
              <a:ext uri="{FF2B5EF4-FFF2-40B4-BE49-F238E27FC236}">
                <a16:creationId xmlns:a16="http://schemas.microsoft.com/office/drawing/2014/main" id="{5262CF02-BAF5-A5F5-B4EB-D426EBE7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56" y="3207945"/>
            <a:ext cx="6718644" cy="24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2E03E-7512-B7D9-7C92-8DEFAA96D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6069AC8-2D1C-40FD-A65D-3836F32BFC00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BAĞIMLILIKTA KORUYUCU FAKTÖRLER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97F5464-1D2E-DBF5-76C1-76E93663C58E}"/>
              </a:ext>
            </a:extLst>
          </p:cNvPr>
          <p:cNvSpPr txBox="1"/>
          <p:nvPr/>
        </p:nvSpPr>
        <p:spPr>
          <a:xfrm>
            <a:off x="193116" y="809451"/>
            <a:ext cx="111212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tr-TR" sz="2400" b="1" dirty="0"/>
              <a:t>Bireysel Faktörler:</a:t>
            </a: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Pozitif mizaç ve karakter.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Sosyal sorunlarla baş edebilme kabiliyeti (problem çözme, iyi tutum ve davranışları koruma eğilimi)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Pozitif sosyal eğilimler (sağlıklı davranışlar edinme, toplumsal değerleri benimseme, okul yaşamını benimseme, bağımlılık davranışları olmayan arkadaşlar edinme)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Mevcut durumu ve gelişen sorunları kavrayıp değişim için gayret edebilme. </a:t>
            </a:r>
          </a:p>
        </p:txBody>
      </p:sp>
      <p:pic>
        <p:nvPicPr>
          <p:cNvPr id="4" name="Resim 3" descr="daire, yazı tipi, metin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B98B3F8-568B-0773-67AF-8DC8F88F6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71" y="5150451"/>
            <a:ext cx="3765857" cy="13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D4C99-F261-4D5F-C5FB-E199FEEF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D5CD43F-C50A-234B-2639-24E30239BF3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BAĞIMLILIKTA KORUYUCU FAKTÖRLER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FA665D1-4819-0DC6-A9B0-E40597A04FFD}"/>
              </a:ext>
            </a:extLst>
          </p:cNvPr>
          <p:cNvSpPr txBox="1"/>
          <p:nvPr/>
        </p:nvSpPr>
        <p:spPr>
          <a:xfrm>
            <a:off x="193116" y="1010344"/>
            <a:ext cx="10779683" cy="521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/>
              <a:t>Ailesel Faktörler: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Ebeveynlerle çocuk arasında sıcaklık, samimiyet ve birlik olması.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Aile gözetimi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Ebeveynle çocuk arasında güçlü bir iletişim olması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Çevresel Faktörler: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Aile dışından da duygusal destek sağlanması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Bu konuda sorun yaşayan ailelere danışmanlık hizmeti sunulması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 karşıtı normlar, standartlar ve tutumlar geliştirilmesi.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Okul akademik başarısının artırılması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</p:txBody>
      </p:sp>
      <p:pic>
        <p:nvPicPr>
          <p:cNvPr id="3" name="Resim 2" descr="yiyecek içeren bir resim&#10;&#10;Açıklama otomatik olarak oluşturuldu">
            <a:extLst>
              <a:ext uri="{FF2B5EF4-FFF2-40B4-BE49-F238E27FC236}">
                <a16:creationId xmlns:a16="http://schemas.microsoft.com/office/drawing/2014/main" id="{4E8ADC79-9C90-3013-E1E8-50F4B2C89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29" y="3981722"/>
            <a:ext cx="2242742" cy="224274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F90E622-2F12-9C7F-5599-9106309BA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29" y="1362173"/>
            <a:ext cx="2242742" cy="22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0C85F-B748-D438-02E2-4C18599F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D5B58DB-499C-B378-579E-12ED5011996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ÇOK BOYUTLU ÇÖZÜM MODELİ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A1EFF9A9-43F8-18CA-85E4-F8F466317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19764"/>
              </p:ext>
            </p:extLst>
          </p:nvPr>
        </p:nvGraphicFramePr>
        <p:xfrm>
          <a:off x="1024216" y="1357674"/>
          <a:ext cx="10143568" cy="43712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6078">
                  <a:extLst>
                    <a:ext uri="{9D8B030D-6E8A-4147-A177-3AD203B41FA5}">
                      <a16:colId xmlns:a16="http://schemas.microsoft.com/office/drawing/2014/main" val="2578023321"/>
                    </a:ext>
                  </a:extLst>
                </a:gridCol>
                <a:gridCol w="2805706">
                  <a:extLst>
                    <a:ext uri="{9D8B030D-6E8A-4147-A177-3AD203B41FA5}">
                      <a16:colId xmlns:a16="http://schemas.microsoft.com/office/drawing/2014/main" val="1159598014"/>
                    </a:ext>
                  </a:extLst>
                </a:gridCol>
                <a:gridCol w="2535892">
                  <a:extLst>
                    <a:ext uri="{9D8B030D-6E8A-4147-A177-3AD203B41FA5}">
                      <a16:colId xmlns:a16="http://schemas.microsoft.com/office/drawing/2014/main" val="35183037"/>
                    </a:ext>
                  </a:extLst>
                </a:gridCol>
                <a:gridCol w="2535892">
                  <a:extLst>
                    <a:ext uri="{9D8B030D-6E8A-4147-A177-3AD203B41FA5}">
                      <a16:colId xmlns:a16="http://schemas.microsoft.com/office/drawing/2014/main" val="2263545290"/>
                    </a:ext>
                  </a:extLst>
                </a:gridCol>
              </a:tblGrid>
              <a:tr h="751131">
                <a:tc>
                  <a:txBody>
                    <a:bodyPr/>
                    <a:lstStyle/>
                    <a:p>
                      <a:pPr algn="ctr"/>
                      <a:r>
                        <a:rPr lang="tr-TR" sz="2300" dirty="0"/>
                        <a:t>Ruhsal</a:t>
                      </a:r>
                    </a:p>
                  </a:txBody>
                  <a:tcPr marL="53154" marR="53154" marT="26577" marB="2657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1F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 dirty="0"/>
                        <a:t>Zihinsel </a:t>
                      </a:r>
                    </a:p>
                  </a:txBody>
                  <a:tcPr marL="53154" marR="53154" marT="26577" marB="2657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 dirty="0"/>
                        <a:t>Duygusal/sosyal </a:t>
                      </a:r>
                    </a:p>
                  </a:txBody>
                  <a:tcPr marL="53154" marR="53154" marT="26577" marB="2657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7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300" dirty="0"/>
                        <a:t>Fiziksel </a:t>
                      </a:r>
                    </a:p>
                  </a:txBody>
                  <a:tcPr marL="53154" marR="53154" marT="26577" marB="2657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262587"/>
                  </a:ext>
                </a:extLst>
              </a:tr>
              <a:tr h="36201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Anlam oluşturma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Varoluşsal kaygılar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Maneviyat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 err="1"/>
                        <a:t>Mindfulness</a:t>
                      </a:r>
                      <a:r>
                        <a:rPr lang="tr-TR" sz="2300" dirty="0"/>
                        <a:t> </a:t>
                      </a:r>
                    </a:p>
                  </a:txBody>
                  <a:tcPr marL="53154" marR="53154" marT="26577" marB="26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Farkındalık kazanma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Araştırmalar/kanıtlar</a:t>
                      </a:r>
                      <a:r>
                        <a:rPr lang="tr-TR" sz="2300" baseline="0" dirty="0"/>
                        <a:t> </a:t>
                      </a:r>
                      <a:endParaRPr lang="tr-TR" sz="23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Bilişsel şemaları</a:t>
                      </a:r>
                      <a:r>
                        <a:rPr lang="tr-TR" sz="2300" baseline="0" dirty="0"/>
                        <a:t> düzenleme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baseline="0" dirty="0"/>
                        <a:t>Akademik başarı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baseline="0" dirty="0"/>
                        <a:t>Kültürel aktiviteler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2300" baseline="0" dirty="0"/>
                    </a:p>
                    <a:p>
                      <a:endParaRPr lang="tr-TR" sz="2300" dirty="0"/>
                    </a:p>
                  </a:txBody>
                  <a:tcPr marL="53154" marR="53154" marT="26577" marB="26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Model olma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Yaşam</a:t>
                      </a:r>
                      <a:r>
                        <a:rPr lang="tr-TR" sz="2300" baseline="0" dirty="0"/>
                        <a:t> becerileri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baseline="0" dirty="0"/>
                        <a:t>Duygu/stres  yönetimi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baseline="0" dirty="0"/>
                        <a:t>Sosyal beceriler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baseline="0" dirty="0"/>
                        <a:t>Haz döngüsü </a:t>
                      </a:r>
                      <a:endParaRPr lang="tr-TR" sz="2300" dirty="0"/>
                    </a:p>
                  </a:txBody>
                  <a:tcPr marL="53154" marR="53154" marT="26577" marB="26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Sağlıklı yaşam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Dengeli beslenme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dirty="0"/>
                        <a:t>Spor–egzersiz</a:t>
                      </a:r>
                      <a:r>
                        <a:rPr lang="tr-TR" sz="2300" baseline="0" dirty="0"/>
                        <a:t> yapma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baseline="0" dirty="0"/>
                        <a:t>Nefes egzersizleri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300" baseline="0" dirty="0"/>
                        <a:t>Gevşeme egzersizleri </a:t>
                      </a:r>
                      <a:endParaRPr lang="tr-TR" sz="2300" dirty="0"/>
                    </a:p>
                    <a:p>
                      <a:endParaRPr lang="tr-TR" sz="2300" dirty="0"/>
                    </a:p>
                  </a:txBody>
                  <a:tcPr marL="53154" marR="53154" marT="26577" marB="26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3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472D-A3E1-9374-6FDA-9CB91AE4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45CC96B-6E3B-A443-CBAF-ECAC09F747A2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HAYATIN ANLAMI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CFD4A3D-1259-857C-2CB0-BECCCBDA3C0F}"/>
              </a:ext>
            </a:extLst>
          </p:cNvPr>
          <p:cNvSpPr txBox="1"/>
          <p:nvPr/>
        </p:nvSpPr>
        <p:spPr>
          <a:xfrm>
            <a:off x="193116" y="2137685"/>
            <a:ext cx="10779683" cy="258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Her insanın hayatının bir anlamı vardır.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Senin için yaşamın anlamı nedir?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Kişi varoluş gayesine yaklaştıkça mutlu olur. </a:t>
            </a:r>
          </a:p>
        </p:txBody>
      </p:sp>
      <p:pic>
        <p:nvPicPr>
          <p:cNvPr id="6" name="Picture 2" descr="http://iblog.milliyet.com.tr/imgroot/blogv7/Blog333/2011/09/12/15/280864-3-4-ee9a7.jpg">
            <a:extLst>
              <a:ext uri="{FF2B5EF4-FFF2-40B4-BE49-F238E27FC236}">
                <a16:creationId xmlns:a16="http://schemas.microsoft.com/office/drawing/2014/main" id="{B3B1CA86-521E-0B14-E4CD-76877D90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58" y="1383829"/>
            <a:ext cx="4259746" cy="40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B47B8-3EAE-57A1-910E-CEA53C626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A8ADCE2-BA6C-2D79-C039-10E300D6CF05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FARKINDALIĞINIZI (MİNDFULNESS) ARTTIRIN</a:t>
            </a:r>
          </a:p>
        </p:txBody>
      </p:sp>
      <p:pic>
        <p:nvPicPr>
          <p:cNvPr id="3" name="Picture 2" descr="http://newbuddhist.com/uploads/FileUpload/97/90312d3db78478fe67e05d7252a10a.jpg">
            <a:extLst>
              <a:ext uri="{FF2B5EF4-FFF2-40B4-BE49-F238E27FC236}">
                <a16:creationId xmlns:a16="http://schemas.microsoft.com/office/drawing/2014/main" id="{3D96E490-8A06-5D4D-B248-5034B8E9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57" y="988202"/>
            <a:ext cx="8319685" cy="53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A5DFB-C4C2-ABCE-0BAF-B766C7BB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4AAA79C-9D0C-6895-E632-DB8A06EB1E79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FARKINDALIĞINIZI (MİNDFULNESS) ARTTIRIN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A961B4A-10A9-9739-ADBD-7DDF5F137F67}"/>
              </a:ext>
            </a:extLst>
          </p:cNvPr>
          <p:cNvSpPr txBox="1"/>
          <p:nvPr/>
        </p:nvSpPr>
        <p:spPr>
          <a:xfrm>
            <a:off x="193117" y="868107"/>
            <a:ext cx="7172884" cy="512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b="1" dirty="0"/>
              <a:t>Farkındalık;  </a:t>
            </a:r>
            <a:r>
              <a:rPr lang="tr-TR" sz="2200" dirty="0"/>
              <a:t>Yargısız bir şekilde şimdiki ana odaklanabilmek amacıyla, dikkatinizi toplayabilmektir.  </a:t>
            </a:r>
            <a:r>
              <a:rPr lang="tr-TR" sz="2200" i="1" dirty="0"/>
              <a:t>(John </a:t>
            </a:r>
            <a:r>
              <a:rPr lang="tr-TR" sz="2200" i="1" dirty="0" err="1"/>
              <a:t>Kabat-Zinn</a:t>
            </a:r>
            <a:r>
              <a:rPr lang="tr-TR" sz="2200" i="1" dirty="0"/>
              <a:t>)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 Geçmişte olmak ya da gelecekte olmak değil anda olmak.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“Şu anda ne yaşıyorum” sorusunu yanıtlama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 err="1"/>
              <a:t>Yargısızlık</a:t>
            </a:r>
            <a:r>
              <a:rPr lang="tr-TR" sz="2200" dirty="0"/>
              <a:t>, kabullenme, gözlem.</a:t>
            </a:r>
          </a:p>
        </p:txBody>
      </p:sp>
      <p:pic>
        <p:nvPicPr>
          <p:cNvPr id="3" name="Picture 5" descr="http://img02.imgfotokritik.com/fk_new/lowres/4/5/3/45350/819746-karar-ani-olmek-yada-yasamak.jpg">
            <a:extLst>
              <a:ext uri="{FF2B5EF4-FFF2-40B4-BE49-F238E27FC236}">
                <a16:creationId xmlns:a16="http://schemas.microsoft.com/office/drawing/2014/main" id="{9ADEB777-CEE3-F525-1D48-88C81C5D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71" y="1366186"/>
            <a:ext cx="3501833" cy="4125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5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EFA6-6B4A-8431-EA64-D3308DB59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62636FC-6854-69D1-D09F-1A51DF253445}"/>
              </a:ext>
            </a:extLst>
          </p:cNvPr>
          <p:cNvSpPr txBox="1"/>
          <p:nvPr/>
        </p:nvSpPr>
        <p:spPr>
          <a:xfrm>
            <a:off x="1869887" y="2337932"/>
            <a:ext cx="8452225" cy="298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3600" b="1" dirty="0">
                <a:solidFill>
                  <a:srgbClr val="4BB74E"/>
                </a:solidFill>
              </a:rPr>
              <a:t> "İnsanlığın bütün sorunları, kişinin tek başına bir odada sessizce oturamamasından kaynaklanır."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tr-TR" sz="2800" b="1" dirty="0">
                <a:solidFill>
                  <a:srgbClr val="4BB74E"/>
                </a:solidFill>
              </a:rPr>
              <a:t>(Pascal) </a:t>
            </a:r>
          </a:p>
          <a:p>
            <a:pPr marL="342900" lvl="0" indent="-3429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95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3E27-5F22-2619-982D-6EFB3CF7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>
            <a:extLst>
              <a:ext uri="{FF2B5EF4-FFF2-40B4-BE49-F238E27FC236}">
                <a16:creationId xmlns:a16="http://schemas.microsoft.com/office/drawing/2014/main" id="{AB35B028-2FC6-C028-6793-4D2E392D9D5B}"/>
              </a:ext>
            </a:extLst>
          </p:cNvPr>
          <p:cNvSpPr/>
          <p:nvPr/>
        </p:nvSpPr>
        <p:spPr>
          <a:xfrm>
            <a:off x="5937786" y="1032129"/>
            <a:ext cx="4553436" cy="4992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F3506F7-46E7-C417-7C72-F1708DEB6B16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SUNUM AKIŞI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7358903-0560-CC5F-35C3-8BF35D21BAC6}"/>
              </a:ext>
            </a:extLst>
          </p:cNvPr>
          <p:cNvSpPr txBox="1"/>
          <p:nvPr/>
        </p:nvSpPr>
        <p:spPr>
          <a:xfrm>
            <a:off x="589724" y="1883770"/>
            <a:ext cx="6365339" cy="309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Risk Faktörleri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sz="2200" dirty="0"/>
              <a:t>Biyolojik Faktörler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sz="2200" dirty="0"/>
              <a:t>Sosyal Faktörler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sz="2200" dirty="0"/>
              <a:t>Psikolojik Faktörler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Koruyucu Faktörler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Bağımlılık Kriterleri</a:t>
            </a:r>
          </a:p>
        </p:txBody>
      </p:sp>
    </p:spTree>
    <p:extLst>
      <p:ext uri="{BB962C8B-B14F-4D97-AF65-F5344CB8AC3E}">
        <p14:creationId xmlns:p14="http://schemas.microsoft.com/office/powerpoint/2010/main" val="28921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EB9D6-3B61-CCFF-7DE9-443E52CA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C19F12B-F439-AA66-D259-05D64A760A9D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FARKINDALIK KAZANMAK / KAZANDIRMAK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C7EC89E-87CF-7657-1814-2BB6D92000A7}"/>
              </a:ext>
            </a:extLst>
          </p:cNvPr>
          <p:cNvSpPr txBox="1"/>
          <p:nvPr/>
        </p:nvSpPr>
        <p:spPr>
          <a:xfrm>
            <a:off x="193117" y="1607292"/>
            <a:ext cx="7172884" cy="410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Bağımlılık sonuçtur. Nedeni ne? 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İhtiyacı – duyguyu fark etmek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Doğru yaklaşımla bilgilendirme yapmak (3. tekil şahıs)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Ben dili kullanmak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</p:txBody>
      </p:sp>
      <p:pic>
        <p:nvPicPr>
          <p:cNvPr id="4" name="Picture 2" descr="bağımlılık neden sonuç ile ilgili görsel sonucu">
            <a:extLst>
              <a:ext uri="{FF2B5EF4-FFF2-40B4-BE49-F238E27FC236}">
                <a16:creationId xmlns:a16="http://schemas.microsoft.com/office/drawing/2014/main" id="{0223BCA3-8E06-4D78-7122-4BA292A3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1" y="2359879"/>
            <a:ext cx="4508574" cy="26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89A3-5EE5-58EB-D016-6CB5A6DC5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7799B10-4E6E-76FC-CBC1-4AE67FE47C69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YAŞAM BECERİLERİ KAZANMAK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DCA552C-8139-48CB-5E0B-FEE2B5BE4FE8}"/>
              </a:ext>
            </a:extLst>
          </p:cNvPr>
          <p:cNvSpPr txBox="1"/>
          <p:nvPr/>
        </p:nvSpPr>
        <p:spPr>
          <a:xfrm>
            <a:off x="193117" y="1375938"/>
            <a:ext cx="4886883" cy="410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tr-TR" sz="2200" b="1" dirty="0"/>
              <a:t>Yaşam Becerileri: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  <a:p>
            <a:pPr lvl="0" algn="just">
              <a:lnSpc>
                <a:spcPct val="150000"/>
              </a:lnSpc>
              <a:defRPr/>
            </a:pPr>
            <a:r>
              <a:rPr lang="tr-TR" sz="2200" dirty="0"/>
              <a:t>Dünya Sağlık Örgütü’ne (DSÖ) göre “Bireylerin günlük yaşamın getirdiği talep ve zorluklarla etkili bir biçimde baş edebilmelerini sağlayan, uyum sağlayıcı ve olumlu davranışlar.” şeklinde tanımlanmıştır.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9A916E7-9237-95E2-187B-BFE19B765FE1}"/>
              </a:ext>
            </a:extLst>
          </p:cNvPr>
          <p:cNvGrpSpPr/>
          <p:nvPr/>
        </p:nvGrpSpPr>
        <p:grpSpPr>
          <a:xfrm>
            <a:off x="5303683" y="1879600"/>
            <a:ext cx="6695200" cy="4016839"/>
            <a:chOff x="10052050" y="3756030"/>
            <a:chExt cx="8601710" cy="5584859"/>
          </a:xfrm>
        </p:grpSpPr>
        <p:grpSp>
          <p:nvGrpSpPr>
            <p:cNvPr id="6" name="Grup 5">
              <a:extLst>
                <a:ext uri="{FF2B5EF4-FFF2-40B4-BE49-F238E27FC236}">
                  <a16:creationId xmlns:a16="http://schemas.microsoft.com/office/drawing/2014/main" id="{6174FF44-6C59-A50C-4CE0-CBF5026306C1}"/>
                </a:ext>
              </a:extLst>
            </p:cNvPr>
            <p:cNvGrpSpPr/>
            <p:nvPr/>
          </p:nvGrpSpPr>
          <p:grpSpPr>
            <a:xfrm>
              <a:off x="10052050" y="3756030"/>
              <a:ext cx="8601710" cy="5314146"/>
              <a:chOff x="5338678" y="1971370"/>
              <a:chExt cx="6124041" cy="2787442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C540EB56-A5B4-2338-0934-506DA9741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8678" y="1971370"/>
                <a:ext cx="1658918" cy="1658918"/>
              </a:xfrm>
              <a:prstGeom prst="rect">
                <a:avLst/>
              </a:prstGeom>
            </p:spPr>
          </p:pic>
          <p:pic>
            <p:nvPicPr>
              <p:cNvPr id="9" name="Picture 25">
                <a:extLst>
                  <a:ext uri="{FF2B5EF4-FFF2-40B4-BE49-F238E27FC236}">
                    <a16:creationId xmlns:a16="http://schemas.microsoft.com/office/drawing/2014/main" id="{5A03DFDC-11B0-4C7F-27F0-A33C2C115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2614" y="1971371"/>
                <a:ext cx="1658917" cy="1658917"/>
              </a:xfrm>
              <a:prstGeom prst="rect">
                <a:avLst/>
              </a:prstGeom>
            </p:spPr>
          </p:pic>
          <p:pic>
            <p:nvPicPr>
              <p:cNvPr id="10" name="Picture 26">
                <a:extLst>
                  <a:ext uri="{FF2B5EF4-FFF2-40B4-BE49-F238E27FC236}">
                    <a16:creationId xmlns:a16="http://schemas.microsoft.com/office/drawing/2014/main" id="{7DA963ED-1ED8-F586-C09D-51C78B8D3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0594" y="1971371"/>
                <a:ext cx="1658918" cy="1658918"/>
              </a:xfrm>
              <a:prstGeom prst="rect">
                <a:avLst/>
              </a:prstGeom>
            </p:spPr>
          </p:pic>
          <p:pic>
            <p:nvPicPr>
              <p:cNvPr id="11" name="Resim 102">
                <a:extLst>
                  <a:ext uri="{FF2B5EF4-FFF2-40B4-BE49-F238E27FC236}">
                    <a16:creationId xmlns:a16="http://schemas.microsoft.com/office/drawing/2014/main" id="{6BBAD6E1-9D37-11AD-AFE9-CE05E43F0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3146211">
                <a:off x="9742559" y="3471017"/>
                <a:ext cx="27273" cy="900000"/>
              </a:xfrm>
              <a:prstGeom prst="rect">
                <a:avLst/>
              </a:prstGeom>
            </p:spPr>
          </p:pic>
          <p:pic>
            <p:nvPicPr>
              <p:cNvPr id="12" name="Resim 102">
                <a:extLst>
                  <a:ext uri="{FF2B5EF4-FFF2-40B4-BE49-F238E27FC236}">
                    <a16:creationId xmlns:a16="http://schemas.microsoft.com/office/drawing/2014/main" id="{7AB7F5DF-97B0-1AB8-C756-7FB3E070E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751883">
                <a:off x="6915080" y="3433439"/>
                <a:ext cx="27273" cy="900000"/>
              </a:xfrm>
              <a:prstGeom prst="rect">
                <a:avLst/>
              </a:prstGeom>
            </p:spPr>
          </p:pic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id="{2A82A3F4-B0A2-9073-3D35-2A1E05B04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5019" y="3781209"/>
                <a:ext cx="38100" cy="279400"/>
              </a:xfrm>
              <a:prstGeom prst="rect">
                <a:avLst/>
              </a:prstGeom>
            </p:spPr>
          </p:pic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8D7DD340-AB53-AE2B-39E2-1DC4F2C64601}"/>
                  </a:ext>
                </a:extLst>
              </p:cNvPr>
              <p:cNvSpPr/>
              <p:nvPr/>
            </p:nvSpPr>
            <p:spPr>
              <a:xfrm>
                <a:off x="7580698" y="2087625"/>
                <a:ext cx="1493880" cy="1342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Etkili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-9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İletişim</a:t>
                </a:r>
                <a:r>
                  <a:rPr kumimoji="0" lang="en-US" sz="1600" b="1" i="0" u="none" strike="noStrike" kern="1200" cap="none" spc="-9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, </a:t>
                </a:r>
              </a:p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-12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Empati</a:t>
                </a:r>
                <a:r>
                  <a:rPr kumimoji="0" lang="en-US" sz="1600" b="1" i="0" u="none" strike="noStrike" kern="1200" cap="none" spc="-55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-12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Kurma</a:t>
                </a:r>
                <a:r>
                  <a:rPr kumimoji="0" lang="en-US" sz="1600" b="1" i="0" u="none" strike="noStrike" kern="1200" cap="none" spc="-12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,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/>
                </a:endParaRPr>
              </a:p>
              <a:p>
                <a:pPr marL="7701" marR="3081" lvl="0" indent="0" algn="ctr" defTabSz="914400" rtl="0" eaLnBrk="1" fontAlgn="auto" latinLnBrk="0" hangingPunct="1">
                  <a:lnSpc>
                    <a:spcPct val="1010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-15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Müzakere</a:t>
                </a:r>
                <a:r>
                  <a:rPr kumimoji="0" lang="en-US" sz="16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ve</a:t>
                </a:r>
                <a:endParaRPr kumimoji="0" lang="en-US" sz="1600" b="1" i="0" u="none" strike="noStrike" kern="1200" cap="none" spc="-15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/>
                </a:endParaRPr>
              </a:p>
              <a:p>
                <a:pPr marL="7701" marR="3081" lvl="0" indent="0" algn="ctr" defTabSz="914400" rtl="0" eaLnBrk="1" fontAlgn="auto" latinLnBrk="0" hangingPunct="1">
                  <a:lnSpc>
                    <a:spcPct val="1010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-18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Reddetme</a:t>
                </a:r>
                <a:endParaRPr kumimoji="0" lang="en-US" sz="1600" b="1" i="0" u="none" strike="noStrike" kern="1200" cap="none" spc="-18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/>
                </a:endParaRPr>
              </a:p>
              <a:p>
                <a:pPr marL="7701" marR="3081" lvl="0" indent="0" algn="ctr" defTabSz="914400" rtl="0" eaLnBrk="1" fontAlgn="auto" latinLnBrk="0" hangingPunct="1">
                  <a:lnSpc>
                    <a:spcPct val="10109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-6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Becerileri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/>
                </a:endParaRPr>
              </a:p>
            </p:txBody>
          </p:sp>
          <p:sp>
            <p:nvSpPr>
              <p:cNvPr id="15" name="Rectangle 36">
                <a:extLst>
                  <a:ext uri="{FF2B5EF4-FFF2-40B4-BE49-F238E27FC236}">
                    <a16:creationId xmlns:a16="http://schemas.microsoft.com/office/drawing/2014/main" id="{D774355A-36FC-5E42-30DD-A9B734ED16F0}"/>
                  </a:ext>
                </a:extLst>
              </p:cNvPr>
              <p:cNvSpPr/>
              <p:nvPr/>
            </p:nvSpPr>
            <p:spPr>
              <a:xfrm>
                <a:off x="5338678" y="2452257"/>
                <a:ext cx="1658918" cy="607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Eleştirel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Düşünme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, 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Karar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Verme</a:t>
                </a:r>
              </a:p>
            </p:txBody>
          </p:sp>
          <p:sp>
            <p:nvSpPr>
              <p:cNvPr id="16" name="Rectangle 39">
                <a:extLst>
                  <a:ext uri="{FF2B5EF4-FFF2-40B4-BE49-F238E27FC236}">
                    <a16:creationId xmlns:a16="http://schemas.microsoft.com/office/drawing/2014/main" id="{17755FA8-2ECB-EF79-AFDC-73844C4C8700}"/>
                  </a:ext>
                </a:extLst>
              </p:cNvPr>
              <p:cNvSpPr/>
              <p:nvPr/>
            </p:nvSpPr>
            <p:spPr>
              <a:xfrm>
                <a:off x="9726698" y="2183015"/>
                <a:ext cx="1736021" cy="1497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Stresle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Başa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Çıkma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, </a:t>
                </a:r>
              </a:p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Olumsuz</a:t>
                </a:r>
                <a:r>
                  <a:rPr kumimoji="0" lang="tr-T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Duyguları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/>
                </a:endParaRPr>
              </a:p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Önleme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,</a:t>
                </a:r>
              </a:p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Kendini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Yönetme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/>
                </a:endParaRPr>
              </a:p>
            </p:txBody>
          </p:sp>
          <p:sp>
            <p:nvSpPr>
              <p:cNvPr id="17" name="Rectangle 40">
                <a:extLst>
                  <a:ext uri="{FF2B5EF4-FFF2-40B4-BE49-F238E27FC236}">
                    <a16:creationId xmlns:a16="http://schemas.microsoft.com/office/drawing/2014/main" id="{176814C1-3D97-09C5-1676-7B1AB5C4727A}"/>
                  </a:ext>
                </a:extLst>
              </p:cNvPr>
              <p:cNvSpPr/>
              <p:nvPr/>
            </p:nvSpPr>
            <p:spPr>
              <a:xfrm>
                <a:off x="7312324" y="4242978"/>
                <a:ext cx="2123489" cy="51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436" marR="169431" lvl="0" indent="-385" algn="ctr" defTabSz="914400" rtl="0" eaLnBrk="1" fontAlgn="auto" latinLnBrk="0" hangingPunct="1">
                  <a:lnSpc>
                    <a:spcPct val="101099"/>
                  </a:lnSpc>
                  <a:spcBef>
                    <a:spcPts val="5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Yaşam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ea typeface="+mn-ea"/>
                    <a:cs typeface="Calibri"/>
                  </a:rPr>
                  <a:t>Becerileri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Calibri"/>
                </a:endParaRPr>
              </a:p>
            </p:txBody>
          </p:sp>
        </p:grp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927CB26E-3DB9-8FF9-C120-D35C9842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50979" y="7910563"/>
              <a:ext cx="3187138" cy="1430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9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E04F-324D-CA6A-197F-2757181CE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8375D2E-F894-A254-237B-B1FFA9C220EF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«HAYIR» DEMENİN ÖNEMİ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9FF86A3-C5DF-2A90-F397-4F29FDABE6F1}"/>
              </a:ext>
            </a:extLst>
          </p:cNvPr>
          <p:cNvSpPr txBox="1"/>
          <p:nvPr/>
        </p:nvSpPr>
        <p:spPr>
          <a:xfrm>
            <a:off x="193117" y="1375938"/>
            <a:ext cx="4886883" cy="419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tr-TR" sz="2200" b="1" dirty="0"/>
              <a:t>Yaşam Becerileri: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tr-TR" sz="2400" dirty="0">
                <a:solidFill>
                  <a:srgbClr val="10AD4B"/>
                </a:solidFill>
              </a:rPr>
              <a:t>“Hayır!” </a:t>
            </a:r>
            <a:r>
              <a:rPr lang="tr-TR" sz="2200" dirty="0"/>
              <a:t>demek, güvenli davranışın bir göstergesidir. İstenmeyen taleplere ve tekliflere karşı </a:t>
            </a:r>
            <a:r>
              <a:rPr lang="tr-TR" sz="2400" dirty="0">
                <a:solidFill>
                  <a:srgbClr val="10AD4B"/>
                </a:solidFill>
              </a:rPr>
              <a:t>“Hayır!” </a:t>
            </a:r>
            <a:r>
              <a:rPr lang="tr-TR" sz="2200" dirty="0"/>
              <a:t>demeye başladıkça kişinin hayatı üzerindeki kontrol duygusu ve kendine olan güveni artar.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49BA2-F572-BE75-7F08-FB31A8BC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60" y="1634726"/>
            <a:ext cx="5396157" cy="35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993A-F03B-729E-B7A4-4B6827A4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30AFC01-7AD7-207A-8A8E-DC64183337C7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AKADEMİK BAŞARI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140A95A-8960-9430-9E7F-9AA313D04034}"/>
              </a:ext>
            </a:extLst>
          </p:cNvPr>
          <p:cNvSpPr txBox="1"/>
          <p:nvPr/>
        </p:nvSpPr>
        <p:spPr>
          <a:xfrm>
            <a:off x="193117" y="1883769"/>
            <a:ext cx="4886883" cy="309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Akademik başarının önemsenmesi.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Doğru kariyer planlaması.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Akademik başarı arttıkça bağımlılık riski düşmektedir.</a:t>
            </a:r>
          </a:p>
        </p:txBody>
      </p:sp>
      <p:pic>
        <p:nvPicPr>
          <p:cNvPr id="3" name="Picture 2" descr="akademik başarı karne ile ilgili görsel sonucu">
            <a:extLst>
              <a:ext uri="{FF2B5EF4-FFF2-40B4-BE49-F238E27FC236}">
                <a16:creationId xmlns:a16="http://schemas.microsoft.com/office/drawing/2014/main" id="{FBCB9E35-175A-E6D0-E91E-3F568E63B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7"/>
          <a:stretch/>
        </p:blipFill>
        <p:spPr bwMode="auto">
          <a:xfrm>
            <a:off x="6429459" y="1477663"/>
            <a:ext cx="5127536" cy="414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9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03A6-8155-0399-46E1-37DC18A27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8854346-5745-DA2D-1985-991C3D786CB2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SINIRLARI KOYMAK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83441F9-A6C0-2E07-3D74-11685E211AE2}"/>
              </a:ext>
            </a:extLst>
          </p:cNvPr>
          <p:cNvSpPr txBox="1"/>
          <p:nvPr/>
        </p:nvSpPr>
        <p:spPr>
          <a:xfrm>
            <a:off x="507910" y="1211046"/>
            <a:ext cx="4886883" cy="512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Bağımlılık bir sınır problemidir. 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Çocuklara sınırlar tanımlamak.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Çocuğun yaşına ve ihtiyacına uygun kurallar koymak.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Teknoloji kullanımı için sözleşme yapmak. 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0A312-87E1-6BB2-432E-C249971C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55" t="10845" r="14853" b="26717"/>
          <a:stretch>
            <a:fillRect/>
          </a:stretch>
        </p:blipFill>
        <p:spPr>
          <a:xfrm>
            <a:off x="6977572" y="1375938"/>
            <a:ext cx="4130139" cy="4080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56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D786-96B5-BE5D-DF17-309D4794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33AA2E97-2B1C-904C-D382-C73B80D2BFBD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SPORTİF KÜLTÜREL AKTİVİTELER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E4EEB67-0BD9-CBBC-C912-1C5DC84065A0}"/>
              </a:ext>
            </a:extLst>
          </p:cNvPr>
          <p:cNvSpPr txBox="1"/>
          <p:nvPr/>
        </p:nvSpPr>
        <p:spPr>
          <a:xfrm>
            <a:off x="193117" y="1629853"/>
            <a:ext cx="4886883" cy="359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Daha fazla oksijen alımı.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Öfke – stres boşaltımı.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Serotonin – mutluluk. 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2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Kültürel faaliyetler, hobiler.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D443E19-3543-F849-662A-34534633B47F}"/>
              </a:ext>
            </a:extLst>
          </p:cNvPr>
          <p:cNvGrpSpPr/>
          <p:nvPr/>
        </p:nvGrpSpPr>
        <p:grpSpPr>
          <a:xfrm>
            <a:off x="5328895" y="1960849"/>
            <a:ext cx="5789607" cy="3475948"/>
            <a:chOff x="6308850" y="1907660"/>
            <a:chExt cx="4854153" cy="3368749"/>
          </a:xfrm>
        </p:grpSpPr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81C098CA-B70C-F14A-9916-3CD89EB73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8850" y="1907660"/>
              <a:ext cx="4854153" cy="3368749"/>
            </a:xfrm>
            <a:prstGeom prst="rect">
              <a:avLst/>
            </a:prstGeom>
          </p:spPr>
        </p:pic>
        <p:pic>
          <p:nvPicPr>
            <p:cNvPr id="7" name="Picture 2" descr="http://www.idearef.com/_local/19571">
              <a:extLst>
                <a:ext uri="{FF2B5EF4-FFF2-40B4-BE49-F238E27FC236}">
                  <a16:creationId xmlns:a16="http://schemas.microsoft.com/office/drawing/2014/main" id="{527B37C7-825A-EB90-4E26-8B08061AD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5424" y="2068959"/>
              <a:ext cx="4541004" cy="30461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047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D47B-ED52-27A8-6091-A109D1C49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52402B2-0DD9-E281-34E9-DC11A868246D}"/>
              </a:ext>
            </a:extLst>
          </p:cNvPr>
          <p:cNvSpPr txBox="1"/>
          <p:nvPr/>
        </p:nvSpPr>
        <p:spPr>
          <a:xfrm>
            <a:off x="193116" y="172097"/>
            <a:ext cx="967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ÖZETLE YETİŞKİN OLARAK BAĞIMLILIKLARDAN NASIL KORUNABİLİRİZ?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6E28D36-6D70-7E5B-C952-3423A0307EEC}"/>
              </a:ext>
            </a:extLst>
          </p:cNvPr>
          <p:cNvGrpSpPr/>
          <p:nvPr/>
        </p:nvGrpSpPr>
        <p:grpSpPr>
          <a:xfrm>
            <a:off x="965134" y="1352184"/>
            <a:ext cx="10261732" cy="5175131"/>
            <a:chOff x="1428642" y="1569599"/>
            <a:chExt cx="10071102" cy="4598294"/>
          </a:xfrm>
        </p:grpSpPr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76BF2590-A0DB-A72C-CFBD-23CF3F67FC13}"/>
                </a:ext>
              </a:extLst>
            </p:cNvPr>
            <p:cNvSpPr/>
            <p:nvPr/>
          </p:nvSpPr>
          <p:spPr>
            <a:xfrm>
              <a:off x="1428642" y="1950599"/>
              <a:ext cx="1903495" cy="628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Tekliflere hayır deyin.</a:t>
              </a:r>
            </a:p>
          </p:txBody>
        </p:sp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715C945A-E080-809C-87D0-6259CDC3A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6714" y="1569599"/>
              <a:ext cx="387351" cy="381000"/>
            </a:xfrm>
            <a:prstGeom prst="rect">
              <a:avLst/>
            </a:prstGeom>
          </p:spPr>
        </p:pic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53579841-5F62-F750-2A05-4CE621BFC9EA}"/>
                </a:ext>
              </a:extLst>
            </p:cNvPr>
            <p:cNvSpPr/>
            <p:nvPr/>
          </p:nvSpPr>
          <p:spPr>
            <a:xfrm>
              <a:off x="4962472" y="2045850"/>
              <a:ext cx="2430221" cy="628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Sağlıklı besinler tüketin.</a:t>
              </a:r>
            </a:p>
          </p:txBody>
        </p:sp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FF473928-782F-809A-210B-D161A0937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1664848"/>
              <a:ext cx="387351" cy="381000"/>
            </a:xfrm>
            <a:prstGeom prst="rect">
              <a:avLst/>
            </a:prstGeom>
          </p:spPr>
        </p:pic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id="{73BD1034-0496-2E8C-DC79-320C9B17894F}"/>
                </a:ext>
              </a:extLst>
            </p:cNvPr>
            <p:cNvSpPr/>
            <p:nvPr/>
          </p:nvSpPr>
          <p:spPr>
            <a:xfrm>
              <a:off x="9410270" y="2410385"/>
              <a:ext cx="1903495" cy="628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Düzenli olarak spor yapın.</a:t>
              </a:r>
            </a:p>
          </p:txBody>
        </p:sp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id="{D8717E10-808E-828B-D174-F9B57972B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8342" y="2029384"/>
              <a:ext cx="387351" cy="381000"/>
            </a:xfrm>
            <a:prstGeom prst="rect">
              <a:avLst/>
            </a:prstGeom>
          </p:spPr>
        </p:pic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49162582-E969-CC19-71E4-7459405FBD0E}"/>
                </a:ext>
              </a:extLst>
            </p:cNvPr>
            <p:cNvSpPr/>
            <p:nvPr/>
          </p:nvSpPr>
          <p:spPr>
            <a:xfrm>
              <a:off x="1428642" y="3333651"/>
              <a:ext cx="1903495" cy="1175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Hobi edinerek boş zamanlarınızı verimli geçirin.</a:t>
              </a:r>
            </a:p>
          </p:txBody>
        </p:sp>
        <p:pic>
          <p:nvPicPr>
            <p:cNvPr id="15" name="Picture 20">
              <a:extLst>
                <a:ext uri="{FF2B5EF4-FFF2-40B4-BE49-F238E27FC236}">
                  <a16:creationId xmlns:a16="http://schemas.microsoft.com/office/drawing/2014/main" id="{2AD824A0-F1F8-971C-F1FE-EA2E4C680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6714" y="2952651"/>
              <a:ext cx="387351" cy="381000"/>
            </a:xfrm>
            <a:prstGeom prst="rect">
              <a:avLst/>
            </a:prstGeom>
          </p:spPr>
        </p:pic>
        <p:sp>
          <p:nvSpPr>
            <p:cNvPr id="16" name="Rectangle 21">
              <a:extLst>
                <a:ext uri="{FF2B5EF4-FFF2-40B4-BE49-F238E27FC236}">
                  <a16:creationId xmlns:a16="http://schemas.microsoft.com/office/drawing/2014/main" id="{ECA66E15-C46A-FA49-5F57-710F826AEB01}"/>
                </a:ext>
              </a:extLst>
            </p:cNvPr>
            <p:cNvSpPr/>
            <p:nvPr/>
          </p:nvSpPr>
          <p:spPr>
            <a:xfrm>
              <a:off x="5225727" y="2967471"/>
              <a:ext cx="2046207" cy="902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Doğa etkinliklerine katılın.</a:t>
              </a:r>
            </a:p>
          </p:txBody>
        </p:sp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id="{1872E64A-6A47-56BB-8734-75A52C09C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2586471"/>
              <a:ext cx="387351" cy="381000"/>
            </a:xfrm>
            <a:prstGeom prst="rect">
              <a:avLst/>
            </a:prstGeom>
          </p:spPr>
        </p:pic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8CFAD84B-FB6F-744B-13DE-F70CDDAEEDE2}"/>
                </a:ext>
              </a:extLst>
            </p:cNvPr>
            <p:cNvSpPr/>
            <p:nvPr/>
          </p:nvSpPr>
          <p:spPr>
            <a:xfrm>
              <a:off x="9208789" y="4053205"/>
              <a:ext cx="2290955" cy="1175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Aile dostu restoranları ziyaret edin ve dumansız alanları tercih edin. </a:t>
              </a:r>
            </a:p>
          </p:txBody>
        </p:sp>
        <p:pic>
          <p:nvPicPr>
            <p:cNvPr id="19" name="Picture 24">
              <a:extLst>
                <a:ext uri="{FF2B5EF4-FFF2-40B4-BE49-F238E27FC236}">
                  <a16:creationId xmlns:a16="http://schemas.microsoft.com/office/drawing/2014/main" id="{4014CACC-2435-F591-8965-0FCCCD5B5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8342" y="3672204"/>
              <a:ext cx="387351" cy="381000"/>
            </a:xfrm>
            <a:prstGeom prst="rect">
              <a:avLst/>
            </a:prstGeom>
          </p:spPr>
        </p:pic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DD483F94-A926-3066-B222-3014F6A2BDDD}"/>
                </a:ext>
              </a:extLst>
            </p:cNvPr>
            <p:cNvSpPr/>
            <p:nvPr/>
          </p:nvSpPr>
          <p:spPr>
            <a:xfrm>
              <a:off x="5225727" y="4191838"/>
              <a:ext cx="2046207" cy="355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Yürüyüş yapın.</a:t>
              </a:r>
            </a:p>
          </p:txBody>
        </p:sp>
        <p:pic>
          <p:nvPicPr>
            <p:cNvPr id="21" name="Picture 26">
              <a:extLst>
                <a:ext uri="{FF2B5EF4-FFF2-40B4-BE49-F238E27FC236}">
                  <a16:creationId xmlns:a16="http://schemas.microsoft.com/office/drawing/2014/main" id="{6094BB41-2AC6-DD05-3A80-659EFE9E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3810837"/>
              <a:ext cx="387351" cy="381000"/>
            </a:xfrm>
            <a:prstGeom prst="rect">
              <a:avLst/>
            </a:prstGeom>
          </p:spPr>
        </p:pic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726C5114-BB2E-E0D2-E716-DA6243114142}"/>
                </a:ext>
              </a:extLst>
            </p:cNvPr>
            <p:cNvSpPr/>
            <p:nvPr/>
          </p:nvSpPr>
          <p:spPr>
            <a:xfrm>
              <a:off x="5225727" y="5183729"/>
              <a:ext cx="2046207" cy="628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Sağlıklı yaşam tarzını seçin.</a:t>
              </a:r>
            </a:p>
          </p:txBody>
        </p:sp>
        <p:pic>
          <p:nvPicPr>
            <p:cNvPr id="23" name="Picture 28">
              <a:extLst>
                <a:ext uri="{FF2B5EF4-FFF2-40B4-BE49-F238E27FC236}">
                  <a16:creationId xmlns:a16="http://schemas.microsoft.com/office/drawing/2014/main" id="{E3307337-275A-0304-9B71-3887B81A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4802728"/>
              <a:ext cx="387351" cy="381000"/>
            </a:xfrm>
            <a:prstGeom prst="rect">
              <a:avLst/>
            </a:prstGeom>
          </p:spPr>
        </p:pic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3EC43A3C-658D-5024-BC13-4ABD141DFC7B}"/>
                </a:ext>
              </a:extLst>
            </p:cNvPr>
            <p:cNvSpPr/>
            <p:nvPr/>
          </p:nvSpPr>
          <p:spPr>
            <a:xfrm>
              <a:off x="1428642" y="4991969"/>
              <a:ext cx="1903495" cy="1175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Evinizin içinde sigara vb. içilmesine izin vermeyin.</a:t>
              </a:r>
            </a:p>
          </p:txBody>
        </p:sp>
        <p:pic>
          <p:nvPicPr>
            <p:cNvPr id="25" name="Picture 32">
              <a:extLst>
                <a:ext uri="{FF2B5EF4-FFF2-40B4-BE49-F238E27FC236}">
                  <a16:creationId xmlns:a16="http://schemas.microsoft.com/office/drawing/2014/main" id="{B946782E-7C45-D489-0AA2-6CEA4DC5D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6714" y="4610968"/>
              <a:ext cx="387351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3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A624-3AF8-E115-9FC1-578DF5F89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6539CC9-DAFF-ED42-1B67-71D81391FA3F}"/>
              </a:ext>
            </a:extLst>
          </p:cNvPr>
          <p:cNvSpPr txBox="1"/>
          <p:nvPr/>
        </p:nvSpPr>
        <p:spPr>
          <a:xfrm>
            <a:off x="193116" y="172097"/>
            <a:ext cx="967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ÖZETLE YETİŞKİN OLARAK BAĞIMLILIKLARDAN NASIL KORUNABİLİRİZ?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5D376F44-0E05-6F63-E1FA-80B1ADCFA1E7}"/>
              </a:ext>
            </a:extLst>
          </p:cNvPr>
          <p:cNvGrpSpPr/>
          <p:nvPr/>
        </p:nvGrpSpPr>
        <p:grpSpPr>
          <a:xfrm>
            <a:off x="193116" y="1239356"/>
            <a:ext cx="12454678" cy="5326626"/>
            <a:chOff x="1155765" y="1664848"/>
            <a:chExt cx="9805082" cy="4058198"/>
          </a:xfrm>
        </p:grpSpPr>
        <p:sp>
          <p:nvSpPr>
            <p:cNvPr id="3" name="Rectangle 14">
              <a:extLst>
                <a:ext uri="{FF2B5EF4-FFF2-40B4-BE49-F238E27FC236}">
                  <a16:creationId xmlns:a16="http://schemas.microsoft.com/office/drawing/2014/main" id="{D41C8AB6-382F-B5AB-9A0C-CEB8E51D925D}"/>
                </a:ext>
              </a:extLst>
            </p:cNvPr>
            <p:cNvSpPr/>
            <p:nvPr/>
          </p:nvSpPr>
          <p:spPr>
            <a:xfrm>
              <a:off x="9057352" y="3080193"/>
              <a:ext cx="1903495" cy="304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+mj-lt"/>
                  <a:cs typeface="Arial"/>
                  <a:sym typeface="Arial"/>
                </a:rPr>
                <a:t>Model olma</a:t>
              </a:r>
            </a:p>
          </p:txBody>
        </p:sp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811B931A-F0A7-453D-4818-C867E0890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5423" y="2680441"/>
              <a:ext cx="387351" cy="381000"/>
            </a:xfrm>
            <a:prstGeom prst="rect">
              <a:avLst/>
            </a:prstGeom>
          </p:spPr>
        </p:pic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B53E9C4D-E227-1A3E-0D7D-4715C8A500B9}"/>
                </a:ext>
              </a:extLst>
            </p:cNvPr>
            <p:cNvSpPr/>
            <p:nvPr/>
          </p:nvSpPr>
          <p:spPr>
            <a:xfrm>
              <a:off x="4962472" y="2045850"/>
              <a:ext cx="2430221" cy="304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+mj-lt"/>
                  <a:cs typeface="Arial"/>
                  <a:sym typeface="Arial"/>
                </a:rPr>
                <a:t>Haz erteleme</a:t>
              </a:r>
            </a:p>
          </p:txBody>
        </p:sp>
        <p:pic>
          <p:nvPicPr>
            <p:cNvPr id="26" name="Picture 16">
              <a:extLst>
                <a:ext uri="{FF2B5EF4-FFF2-40B4-BE49-F238E27FC236}">
                  <a16:creationId xmlns:a16="http://schemas.microsoft.com/office/drawing/2014/main" id="{12FDF82B-F435-394E-0E44-112953C13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1664848"/>
              <a:ext cx="387351" cy="381000"/>
            </a:xfrm>
            <a:prstGeom prst="rect">
              <a:avLst/>
            </a:prstGeom>
          </p:spPr>
        </p:pic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F8E68B91-FDFE-4FD1-E186-304E1CFB60FA}"/>
                </a:ext>
              </a:extLst>
            </p:cNvPr>
            <p:cNvSpPr/>
            <p:nvPr/>
          </p:nvSpPr>
          <p:spPr>
            <a:xfrm>
              <a:off x="1155765" y="3080193"/>
              <a:ext cx="1903495" cy="773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+mj-lt"/>
                  <a:cs typeface="Arial"/>
                  <a:sym typeface="Arial"/>
                </a:rPr>
                <a:t>Yaşam becerileri kazanma,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+mj-lt"/>
                  <a:cs typeface="Arial"/>
                  <a:sym typeface="Arial"/>
                </a:rPr>
                <a:t>empati, müzakere vb.</a:t>
              </a:r>
            </a:p>
          </p:txBody>
        </p:sp>
        <p:pic>
          <p:nvPicPr>
            <p:cNvPr id="28" name="Picture 20">
              <a:extLst>
                <a:ext uri="{FF2B5EF4-FFF2-40B4-BE49-F238E27FC236}">
                  <a16:creationId xmlns:a16="http://schemas.microsoft.com/office/drawing/2014/main" id="{07622C56-DF5A-28D8-7447-0E2259F81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3838" y="2688310"/>
              <a:ext cx="387351" cy="381000"/>
            </a:xfrm>
            <a:prstGeom prst="rect">
              <a:avLst/>
            </a:prstGeom>
          </p:spPr>
        </p:pic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FDEF2175-B8DE-89C6-7DA0-453B6D0BB213}"/>
                </a:ext>
              </a:extLst>
            </p:cNvPr>
            <p:cNvSpPr/>
            <p:nvPr/>
          </p:nvSpPr>
          <p:spPr>
            <a:xfrm>
              <a:off x="5225727" y="2967471"/>
              <a:ext cx="2046207" cy="304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+mj-lt"/>
                  <a:cs typeface="Arial"/>
                  <a:sym typeface="Arial"/>
                </a:rPr>
                <a:t>Akademik başarı</a:t>
              </a:r>
            </a:p>
          </p:txBody>
        </p:sp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id="{E4BA33B2-2368-6726-C6AE-B2EB02B5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2586471"/>
              <a:ext cx="387351" cy="381000"/>
            </a:xfrm>
            <a:prstGeom prst="rect">
              <a:avLst/>
            </a:prstGeom>
          </p:spPr>
        </p:pic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7DE3BF58-FA48-52CD-C68D-14260A665F9B}"/>
                </a:ext>
              </a:extLst>
            </p:cNvPr>
            <p:cNvSpPr/>
            <p:nvPr/>
          </p:nvSpPr>
          <p:spPr>
            <a:xfrm>
              <a:off x="5225727" y="4191838"/>
              <a:ext cx="2046207" cy="304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+mj-lt"/>
                  <a:cs typeface="Arial"/>
                  <a:sym typeface="Arial"/>
                </a:rPr>
                <a:t>Ruhsal doyum</a:t>
              </a:r>
            </a:p>
          </p:txBody>
        </p:sp>
        <p:pic>
          <p:nvPicPr>
            <p:cNvPr id="32" name="Picture 26">
              <a:extLst>
                <a:ext uri="{FF2B5EF4-FFF2-40B4-BE49-F238E27FC236}">
                  <a16:creationId xmlns:a16="http://schemas.microsoft.com/office/drawing/2014/main" id="{4CB73F0F-3059-20EE-F98F-9BC84222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3810837"/>
              <a:ext cx="387351" cy="381000"/>
            </a:xfrm>
            <a:prstGeom prst="rect">
              <a:avLst/>
            </a:prstGeom>
          </p:spPr>
        </p:pic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BB693D2-413C-98B5-3BB7-4D3E15E8C82A}"/>
                </a:ext>
              </a:extLst>
            </p:cNvPr>
            <p:cNvSpPr/>
            <p:nvPr/>
          </p:nvSpPr>
          <p:spPr>
            <a:xfrm>
              <a:off x="5225727" y="5183729"/>
              <a:ext cx="2046207" cy="539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kern="0" dirty="0">
                  <a:solidFill>
                    <a:srgbClr val="595959">
                      <a:lumMod val="50000"/>
                    </a:srgbClr>
                  </a:solidFill>
                  <a:latin typeface="+mj-lt"/>
                  <a:cs typeface="Arial"/>
                  <a:sym typeface="Arial"/>
                </a:rPr>
                <a:t>Sosyal kültürel aktiviteler</a:t>
              </a:r>
            </a:p>
          </p:txBody>
        </p:sp>
        <p:pic>
          <p:nvPicPr>
            <p:cNvPr id="34" name="Picture 28">
              <a:extLst>
                <a:ext uri="{FF2B5EF4-FFF2-40B4-BE49-F238E27FC236}">
                  <a16:creationId xmlns:a16="http://schemas.microsoft.com/office/drawing/2014/main" id="{860A7F50-AEE2-7892-4A63-FC16F01F2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798" y="4802728"/>
              <a:ext cx="387351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8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89E46-A862-7A90-6D34-8585837CE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510746D8-31DE-BD40-F9E5-6C79D8BA3CB9}"/>
              </a:ext>
            </a:extLst>
          </p:cNvPr>
          <p:cNvSpPr txBox="1"/>
          <p:nvPr/>
        </p:nvSpPr>
        <p:spPr>
          <a:xfrm>
            <a:off x="3051829" y="2459504"/>
            <a:ext cx="6088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10AD4B"/>
                </a:solidFill>
              </a:rPr>
              <a:t>BAĞIMLILIK KRİTERLERİ</a:t>
            </a:r>
          </a:p>
        </p:txBody>
      </p:sp>
    </p:spTree>
    <p:extLst>
      <p:ext uri="{BB962C8B-B14F-4D97-AF65-F5344CB8AC3E}">
        <p14:creationId xmlns:p14="http://schemas.microsoft.com/office/powerpoint/2010/main" val="15162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099F-D089-B3BE-6992-19C9DBF69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AEC3297-FA57-78F7-60C2-4297646F7F6B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BAĞIMLILIĞIN KRİTERLERİ NELERDİR?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E68B7504-25CA-6B43-1828-632C414BA816}"/>
              </a:ext>
            </a:extLst>
          </p:cNvPr>
          <p:cNvGrpSpPr/>
          <p:nvPr/>
        </p:nvGrpSpPr>
        <p:grpSpPr>
          <a:xfrm>
            <a:off x="1599540" y="1269070"/>
            <a:ext cx="10441310" cy="4875984"/>
            <a:chOff x="1600240" y="676273"/>
            <a:chExt cx="10585671" cy="572351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C7EF14-4018-5D71-642F-9DD55743B2A0}"/>
                </a:ext>
              </a:extLst>
            </p:cNvPr>
            <p:cNvSpPr/>
            <p:nvPr/>
          </p:nvSpPr>
          <p:spPr>
            <a:xfrm>
              <a:off x="4233748" y="1604575"/>
              <a:ext cx="3853247" cy="3587187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 sz="280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Mürekkep 8">
                  <a:extLst>
                    <a:ext uri="{FF2B5EF4-FFF2-40B4-BE49-F238E27FC236}">
                      <a16:creationId xmlns:a16="http://schemas.microsoft.com/office/drawing/2014/main" id="{728BF07E-CE0D-1D79-FE73-59B9108CA0BF}"/>
                    </a:ext>
                  </a:extLst>
                </p14:cNvPr>
                <p14:cNvContentPartPr/>
                <p14:nvPr/>
              </p14:nvContentPartPr>
              <p14:xfrm rot="20552513">
                <a:off x="5909465" y="1293899"/>
                <a:ext cx="2176463" cy="1095375"/>
              </p14:xfrm>
            </p:contentPart>
          </mc:Choice>
          <mc:Fallback xmlns="">
            <p:pic>
              <p:nvPicPr>
                <p:cNvPr id="7" name="Mürekkep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552513">
                  <a:off x="5903520" y="1287017"/>
                  <a:ext cx="2188353" cy="110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Mürekkep 9">
                  <a:extLst>
                    <a:ext uri="{FF2B5EF4-FFF2-40B4-BE49-F238E27FC236}">
                      <a16:creationId xmlns:a16="http://schemas.microsoft.com/office/drawing/2014/main" id="{E4C2510B-8EBD-F2EC-10A2-96A5D7BFB362}"/>
                    </a:ext>
                  </a:extLst>
                </p14:cNvPr>
                <p14:cNvContentPartPr/>
                <p14:nvPr/>
              </p14:nvContentPartPr>
              <p14:xfrm rot="9676490">
                <a:off x="4199965" y="4279138"/>
                <a:ext cx="2176463" cy="1095375"/>
              </p14:xfrm>
            </p:contentPart>
          </mc:Choice>
          <mc:Fallback xmlns="">
            <p:pic>
              <p:nvPicPr>
                <p:cNvPr id="4" name="Mürekkep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9676490">
                  <a:off x="4194020" y="4272256"/>
                  <a:ext cx="2188353" cy="110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Mürekkep 10">
                  <a:extLst>
                    <a:ext uri="{FF2B5EF4-FFF2-40B4-BE49-F238E27FC236}">
                      <a16:creationId xmlns:a16="http://schemas.microsoft.com/office/drawing/2014/main" id="{160A1F10-1BC0-4554-08D7-3180C7E1725A}"/>
                    </a:ext>
                  </a:extLst>
                </p14:cNvPr>
                <p14:cNvContentPartPr/>
                <p14:nvPr/>
              </p14:nvContentPartPr>
              <p14:xfrm rot="3934869">
                <a:off x="6460114" y="3811148"/>
                <a:ext cx="2176463" cy="1095375"/>
              </p14:xfrm>
            </p:contentPart>
          </mc:Choice>
          <mc:Fallback xmlns="">
            <p:pic>
              <p:nvPicPr>
                <p:cNvPr id="10" name="Mürekkep 9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3934869">
                  <a:off x="6453231" y="3805202"/>
                  <a:ext cx="2190229" cy="110726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49FF2A1E-70F2-F4DF-30B7-2EBD85EEFF67}"/>
                </a:ext>
              </a:extLst>
            </p:cNvPr>
            <p:cNvSpPr/>
            <p:nvPr/>
          </p:nvSpPr>
          <p:spPr>
            <a:xfrm>
              <a:off x="7613911" y="676273"/>
              <a:ext cx="4572000" cy="43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tr-TR" sz="2000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Tolerans</a:t>
              </a:r>
            </a:p>
          </p:txBody>
        </p:sp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95419B90-E920-4B83-9F99-2270C28D7D66}"/>
                </a:ext>
              </a:extLst>
            </p:cNvPr>
            <p:cNvSpPr/>
            <p:nvPr/>
          </p:nvSpPr>
          <p:spPr>
            <a:xfrm>
              <a:off x="9043164" y="2417487"/>
              <a:ext cx="1048493" cy="433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tr-TR" sz="2000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Yoksunluk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74DC256A-CD80-7788-72CA-88B88AEFE00A}"/>
                </a:ext>
              </a:extLst>
            </p:cNvPr>
            <p:cNvSpPr/>
            <p:nvPr/>
          </p:nvSpPr>
          <p:spPr>
            <a:xfrm>
              <a:off x="7373922" y="5339181"/>
              <a:ext cx="2540459" cy="433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tr-TR" sz="2000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Geçmiş Bırakma Girişimleri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Mürekkep 14">
                  <a:extLst>
                    <a:ext uri="{FF2B5EF4-FFF2-40B4-BE49-F238E27FC236}">
                      <a16:creationId xmlns:a16="http://schemas.microsoft.com/office/drawing/2014/main" id="{CA6C1D2C-F973-D6E5-B170-89D07E79025F}"/>
                    </a:ext>
                  </a:extLst>
                </p14:cNvPr>
                <p14:cNvContentPartPr/>
                <p14:nvPr/>
              </p14:nvContentPartPr>
              <p14:xfrm rot="12119577">
                <a:off x="3465932" y="3161877"/>
                <a:ext cx="2176463" cy="1095375"/>
              </p14:xfrm>
            </p:contentPart>
          </mc:Choice>
          <mc:Fallback xmlns="">
            <p:pic>
              <p:nvPicPr>
                <p:cNvPr id="19" name="Mürekkep 18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2119577">
                  <a:off x="3459987" y="3154995"/>
                  <a:ext cx="2188353" cy="110913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665EB7C0-0B78-F263-E5BD-78C1331C48B2}"/>
                </a:ext>
              </a:extLst>
            </p:cNvPr>
            <p:cNvSpPr/>
            <p:nvPr/>
          </p:nvSpPr>
          <p:spPr>
            <a:xfrm>
              <a:off x="2277434" y="5315968"/>
              <a:ext cx="2125164" cy="1083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tr-TR" sz="2000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Zarar görmesine rağmen kullanmaya devam etme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Mürekkep 16">
                  <a:extLst>
                    <a:ext uri="{FF2B5EF4-FFF2-40B4-BE49-F238E27FC236}">
                      <a16:creationId xmlns:a16="http://schemas.microsoft.com/office/drawing/2014/main" id="{24EFA4D4-5BFE-4B3D-2A80-FB28CE191FBB}"/>
                    </a:ext>
                  </a:extLst>
                </p14:cNvPr>
                <p14:cNvContentPartPr/>
                <p14:nvPr/>
              </p14:nvContentPartPr>
              <p14:xfrm rot="15118565">
                <a:off x="3647432" y="1660387"/>
                <a:ext cx="2176463" cy="1095375"/>
              </p14:xfrm>
            </p:contentPart>
          </mc:Choice>
          <mc:Fallback xmlns="">
            <p:pic>
              <p:nvPicPr>
                <p:cNvPr id="21" name="Mürekkep 2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15118565">
                  <a:off x="3640549" y="1654442"/>
                  <a:ext cx="2190229" cy="110726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3C08C954-FD3F-C1F0-8FC1-FD8CA37D5FA3}"/>
                </a:ext>
              </a:extLst>
            </p:cNvPr>
            <p:cNvSpPr/>
            <p:nvPr/>
          </p:nvSpPr>
          <p:spPr>
            <a:xfrm>
              <a:off x="2653518" y="933008"/>
              <a:ext cx="4572000" cy="43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tr-TR" sz="2000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Zamanın büyük bölümünü ayırmak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Mürekkep 18">
                  <a:extLst>
                    <a:ext uri="{FF2B5EF4-FFF2-40B4-BE49-F238E27FC236}">
                      <a16:creationId xmlns:a16="http://schemas.microsoft.com/office/drawing/2014/main" id="{392B497C-895C-B195-38C9-D3C5609C5C3F}"/>
                    </a:ext>
                  </a:extLst>
                </p14:cNvPr>
                <p14:cNvContentPartPr/>
                <p14:nvPr/>
              </p14:nvContentPartPr>
              <p14:xfrm rot="998142">
                <a:off x="6696524" y="2211433"/>
                <a:ext cx="2176463" cy="1095375"/>
              </p14:xfrm>
            </p:contentPart>
          </mc:Choice>
          <mc:Fallback xmlns="">
            <p:pic>
              <p:nvPicPr>
                <p:cNvPr id="23" name="Mürekkep 2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998142">
                  <a:off x="6690579" y="2204551"/>
                  <a:ext cx="2188353" cy="110913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374CF1E7-C949-37A3-472E-6DEBB37F1E83}"/>
                </a:ext>
              </a:extLst>
            </p:cNvPr>
            <p:cNvSpPr/>
            <p:nvPr/>
          </p:nvSpPr>
          <p:spPr>
            <a:xfrm>
              <a:off x="1600240" y="3186955"/>
              <a:ext cx="2964759" cy="433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tr-TR" sz="2000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Madde/Davranış Kullanma İsteği</a:t>
              </a:r>
            </a:p>
          </p:txBody>
        </p:sp>
        <p:pic>
          <p:nvPicPr>
            <p:cNvPr id="21" name="Resim 20">
              <a:extLst>
                <a:ext uri="{FF2B5EF4-FFF2-40B4-BE49-F238E27FC236}">
                  <a16:creationId xmlns:a16="http://schemas.microsoft.com/office/drawing/2014/main" id="{D7DE51D8-BBD7-2519-3912-88280B679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68928" y="2032454"/>
              <a:ext cx="1524000" cy="1247775"/>
            </a:xfrm>
            <a:prstGeom prst="rect">
              <a:avLst/>
            </a:prstGeom>
          </p:spPr>
        </p:pic>
        <p:pic>
          <p:nvPicPr>
            <p:cNvPr id="22" name="Resim 21">
              <a:extLst>
                <a:ext uri="{FF2B5EF4-FFF2-40B4-BE49-F238E27FC236}">
                  <a16:creationId xmlns:a16="http://schemas.microsoft.com/office/drawing/2014/main" id="{C153C5BD-9FC5-AB40-06EE-2755F0AB2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0779" y="3311108"/>
              <a:ext cx="2340299" cy="1082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2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B5D45-1AE6-9CA3-47D2-FFA67C14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586C66-EAE6-26DE-D8EB-FF89825CC968}"/>
              </a:ext>
            </a:extLst>
          </p:cNvPr>
          <p:cNvSpPr txBox="1"/>
          <p:nvPr/>
        </p:nvSpPr>
        <p:spPr>
          <a:xfrm>
            <a:off x="1259128" y="3429000"/>
            <a:ext cx="2426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Ergenlik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DEHB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Erkek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Sosyal çevre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Parçalanmış aile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Travmalar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6B6ED62-F5B1-B6D8-7F5B-F148B8B933D0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KORUYUCU FAKTÖR- RİSK FAKTÖRÜ</a:t>
            </a: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1E76372D-8493-ECDC-74E2-A1BEFEDF0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638420"/>
              </p:ext>
            </p:extLst>
          </p:nvPr>
        </p:nvGraphicFramePr>
        <p:xfrm>
          <a:off x="3354396" y="1721838"/>
          <a:ext cx="5483208" cy="341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283A67EF-A29A-7DCE-73B8-731112B1A345}"/>
              </a:ext>
            </a:extLst>
          </p:cNvPr>
          <p:cNvSpPr txBox="1"/>
          <p:nvPr/>
        </p:nvSpPr>
        <p:spPr>
          <a:xfrm>
            <a:off x="8734482" y="1102860"/>
            <a:ext cx="2688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Ergenlik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DEHB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Erkek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Sosyal çevre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Parçalanmış aile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Travmalar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srgbClr val="000000"/>
                </a:solidFill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635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11321-0473-AC50-4529-7E2E6651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3AD839A-92C6-D570-6B7A-758BB95B7385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BAĞIMLILIĞIN KRİTERLERİ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CD684766-5231-3254-5EEC-DDF822DD2626}"/>
              </a:ext>
            </a:extLst>
          </p:cNvPr>
          <p:cNvGrpSpPr/>
          <p:nvPr/>
        </p:nvGrpSpPr>
        <p:grpSpPr>
          <a:xfrm>
            <a:off x="1766887" y="1230858"/>
            <a:ext cx="8658226" cy="5126311"/>
            <a:chOff x="4353918" y="279416"/>
            <a:chExt cx="7521101" cy="652226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EC4E090-C8B0-950B-65F9-87E0665B8E30}"/>
                </a:ext>
              </a:extLst>
            </p:cNvPr>
            <p:cNvSpPr/>
            <p:nvPr/>
          </p:nvSpPr>
          <p:spPr>
            <a:xfrm>
              <a:off x="4353918" y="5803117"/>
              <a:ext cx="7354606" cy="697271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 sz="2200" dirty="0"/>
            </a:p>
          </p:txBody>
        </p:sp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684AE085-3203-00A8-62D4-558F558850EC}"/>
                </a:ext>
              </a:extLst>
            </p:cNvPr>
            <p:cNvSpPr/>
            <p:nvPr/>
          </p:nvSpPr>
          <p:spPr>
            <a:xfrm>
              <a:off x="4353918" y="4881728"/>
              <a:ext cx="7354606" cy="697271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 sz="4000"/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E784044-582E-83B6-16CE-DD133EE8BD38}"/>
                </a:ext>
              </a:extLst>
            </p:cNvPr>
            <p:cNvSpPr/>
            <p:nvPr/>
          </p:nvSpPr>
          <p:spPr>
            <a:xfrm>
              <a:off x="4353918" y="3960339"/>
              <a:ext cx="7354606" cy="697271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 sz="4000"/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25B506EA-4CE4-3355-A40A-461B1B0638F9}"/>
                </a:ext>
              </a:extLst>
            </p:cNvPr>
            <p:cNvSpPr/>
            <p:nvPr/>
          </p:nvSpPr>
          <p:spPr>
            <a:xfrm>
              <a:off x="4353918" y="3035121"/>
              <a:ext cx="7354606" cy="697271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 sz="4000"/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B90EB8B3-5B5B-C4A8-3716-079876A8A280}"/>
                </a:ext>
              </a:extLst>
            </p:cNvPr>
            <p:cNvSpPr/>
            <p:nvPr/>
          </p:nvSpPr>
          <p:spPr>
            <a:xfrm>
              <a:off x="4353918" y="2113732"/>
              <a:ext cx="7354606" cy="697271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 sz="4000"/>
            </a:p>
          </p:txBody>
        </p:sp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008B5DAB-2227-5F2C-A08F-904B0E954785}"/>
                </a:ext>
              </a:extLst>
            </p:cNvPr>
            <p:cNvSpPr/>
            <p:nvPr/>
          </p:nvSpPr>
          <p:spPr>
            <a:xfrm>
              <a:off x="4353918" y="1175727"/>
              <a:ext cx="7354606" cy="697271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 sz="4000"/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B39E8167-69EA-3207-51BA-618F05F490B7}"/>
                </a:ext>
              </a:extLst>
            </p:cNvPr>
            <p:cNvSpPr/>
            <p:nvPr/>
          </p:nvSpPr>
          <p:spPr>
            <a:xfrm>
              <a:off x="4353918" y="279416"/>
              <a:ext cx="7354606" cy="697271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 sz="4000" dirty="0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A56A0E26-B676-7752-B7A9-559AF36890A2}"/>
                </a:ext>
              </a:extLst>
            </p:cNvPr>
            <p:cNvSpPr txBox="1"/>
            <p:nvPr/>
          </p:nvSpPr>
          <p:spPr>
            <a:xfrm>
              <a:off x="4557117" y="475409"/>
              <a:ext cx="7317901" cy="881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5"/>
                </a:lnSpc>
              </a:pP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Kullanılan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maddede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artış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(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tolerans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)</a:t>
              </a:r>
            </a:p>
            <a:p>
              <a:pPr>
                <a:lnSpc>
                  <a:spcPts val="2745"/>
                </a:lnSpc>
                <a:spcBef>
                  <a:spcPct val="0"/>
                </a:spcBef>
              </a:pP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5B38BAFC-DD19-9769-F181-09D9E5EF1681}"/>
                </a:ext>
              </a:extLst>
            </p:cNvPr>
            <p:cNvSpPr txBox="1"/>
            <p:nvPr/>
          </p:nvSpPr>
          <p:spPr>
            <a:xfrm>
              <a:off x="4557118" y="1350721"/>
              <a:ext cx="7317901" cy="881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5"/>
                </a:lnSpc>
              </a:pP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Çok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fazla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zaman,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emek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, para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harcama</a:t>
              </a: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  <a:p>
              <a:pPr>
                <a:lnSpc>
                  <a:spcPts val="2745"/>
                </a:lnSpc>
                <a:spcBef>
                  <a:spcPct val="0"/>
                </a:spcBef>
              </a:pP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4CBEFC5B-9D1F-0C53-9A3F-49AF00556C16}"/>
                </a:ext>
              </a:extLst>
            </p:cNvPr>
            <p:cNvSpPr txBox="1"/>
            <p:nvPr/>
          </p:nvSpPr>
          <p:spPr>
            <a:xfrm>
              <a:off x="4557116" y="2291834"/>
              <a:ext cx="7317901" cy="881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5"/>
                </a:lnSpc>
              </a:pP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Başarısız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bırakma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girişimleri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(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relaps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)</a:t>
              </a:r>
            </a:p>
            <a:p>
              <a:pPr>
                <a:lnSpc>
                  <a:spcPts val="2745"/>
                </a:lnSpc>
                <a:spcBef>
                  <a:spcPct val="0"/>
                </a:spcBef>
              </a:pP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044A68D5-8359-A60D-544A-366331180685}"/>
                </a:ext>
              </a:extLst>
            </p:cNvPr>
            <p:cNvSpPr txBox="1"/>
            <p:nvPr/>
          </p:nvSpPr>
          <p:spPr>
            <a:xfrm>
              <a:off x="4557116" y="3192804"/>
              <a:ext cx="7317901" cy="881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5"/>
                </a:lnSpc>
              </a:pP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Engellenemeyen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arzu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istek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ve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kontrol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kaybı</a:t>
              </a: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  <a:p>
              <a:pPr>
                <a:lnSpc>
                  <a:spcPts val="2745"/>
                </a:lnSpc>
                <a:spcBef>
                  <a:spcPct val="0"/>
                </a:spcBef>
              </a:pP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444310DE-BC4E-0B36-08FC-B2CC466F3B21}"/>
                </a:ext>
              </a:extLst>
            </p:cNvPr>
            <p:cNvSpPr txBox="1"/>
            <p:nvPr/>
          </p:nvSpPr>
          <p:spPr>
            <a:xfrm>
              <a:off x="4552830" y="5935948"/>
              <a:ext cx="7317901" cy="865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5"/>
                </a:lnSpc>
              </a:pP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Yoksunluk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belirtileri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</a:p>
            <a:p>
              <a:pPr>
                <a:lnSpc>
                  <a:spcPts val="2745"/>
                </a:lnSpc>
                <a:spcBef>
                  <a:spcPct val="0"/>
                </a:spcBef>
              </a:pP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EE26E5D9-EAA1-2092-D5B0-4A462AADE6ED}"/>
                </a:ext>
              </a:extLst>
            </p:cNvPr>
            <p:cNvSpPr txBox="1"/>
            <p:nvPr/>
          </p:nvSpPr>
          <p:spPr>
            <a:xfrm>
              <a:off x="4557116" y="4124838"/>
              <a:ext cx="7317901" cy="881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5"/>
                </a:lnSpc>
              </a:pP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İşlevsellikte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  <a:r>
                <a:rPr lang="en-US" sz="2200" dirty="0" err="1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bozulma</a:t>
              </a:r>
              <a:r>
                <a:rPr lang="en-US" sz="2200" dirty="0">
                  <a:solidFill>
                    <a:srgbClr val="363839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</a:t>
              </a:r>
            </a:p>
            <a:p>
              <a:pPr>
                <a:lnSpc>
                  <a:spcPts val="2745"/>
                </a:lnSpc>
                <a:spcBef>
                  <a:spcPct val="0"/>
                </a:spcBef>
              </a:pP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C2E4C33E-B42F-2936-E8FE-7C93682C12C8}"/>
                </a:ext>
              </a:extLst>
            </p:cNvPr>
            <p:cNvSpPr txBox="1"/>
            <p:nvPr/>
          </p:nvSpPr>
          <p:spPr>
            <a:xfrm>
              <a:off x="4552829" y="5056872"/>
              <a:ext cx="7317901" cy="855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tr-TR" sz="2200" dirty="0">
                  <a:latin typeface="Clear Sans" panose="020B0604020202020204" charset="0"/>
                  <a:cs typeface="Clear Sans" panose="020B0604020202020204" charset="0"/>
                </a:rPr>
                <a:t>Tasarladığından daha uzun süreli/fazla kullanım</a:t>
              </a:r>
            </a:p>
            <a:p>
              <a:pPr>
                <a:lnSpc>
                  <a:spcPts val="2745"/>
                </a:lnSpc>
                <a:spcBef>
                  <a:spcPct val="0"/>
                </a:spcBef>
              </a:pPr>
              <a:endParaRPr lang="en-US" sz="2200" dirty="0">
                <a:solidFill>
                  <a:srgbClr val="363839"/>
                </a:solidFill>
                <a:latin typeface="Clear Sans"/>
                <a:ea typeface="Clear Sans"/>
                <a:cs typeface="Clear Sans"/>
                <a:sym typeface="Clear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7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93B37-3CB3-8839-0092-AE7CF9BF3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0135E92-883C-462F-E1E9-17137E244C32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TANI ÖLÇÜTLERİNDE NE YOK?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0926F2E-7820-224C-C473-02B52C48E281}"/>
              </a:ext>
            </a:extLst>
          </p:cNvPr>
          <p:cNvSpPr/>
          <p:nvPr/>
        </p:nvSpPr>
        <p:spPr>
          <a:xfrm>
            <a:off x="6642774" y="1801072"/>
            <a:ext cx="4340053" cy="3255856"/>
          </a:xfrm>
          <a:custGeom>
            <a:avLst/>
            <a:gdLst/>
            <a:ahLst/>
            <a:cxnLst/>
            <a:rect l="l" t="t" r="r" b="b"/>
            <a:pathLst>
              <a:path w="5515954" h="3983745">
                <a:moveTo>
                  <a:pt x="0" y="0"/>
                </a:moveTo>
                <a:lnTo>
                  <a:pt x="5515954" y="0"/>
                </a:lnTo>
                <a:lnTo>
                  <a:pt x="5515954" y="3983745"/>
                </a:lnTo>
                <a:lnTo>
                  <a:pt x="0" y="39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up 7">
            <a:extLst>
              <a:ext uri="{FF2B5EF4-FFF2-40B4-BE49-F238E27FC236}">
                <a16:creationId xmlns:a16="http://schemas.microsoft.com/office/drawing/2014/main" id="{1002B578-E349-FC13-728B-A9A8ECF540CC}"/>
              </a:ext>
            </a:extLst>
          </p:cNvPr>
          <p:cNvGrpSpPr/>
          <p:nvPr/>
        </p:nvGrpSpPr>
        <p:grpSpPr>
          <a:xfrm>
            <a:off x="1102216" y="1926441"/>
            <a:ext cx="4993784" cy="3005118"/>
            <a:chOff x="1383609" y="3120504"/>
            <a:chExt cx="6839641" cy="2801776"/>
          </a:xfrm>
        </p:grpSpPr>
        <p:sp>
          <p:nvSpPr>
            <p:cNvPr id="9" name="AutoShape 2">
              <a:extLst>
                <a:ext uri="{FF2B5EF4-FFF2-40B4-BE49-F238E27FC236}">
                  <a16:creationId xmlns:a16="http://schemas.microsoft.com/office/drawing/2014/main" id="{FA07D34F-182C-1015-913D-A0A3B5047B32}"/>
                </a:ext>
              </a:extLst>
            </p:cNvPr>
            <p:cNvSpPr/>
            <p:nvPr/>
          </p:nvSpPr>
          <p:spPr>
            <a:xfrm>
              <a:off x="1383609" y="3312994"/>
              <a:ext cx="6839641" cy="2416796"/>
            </a:xfrm>
            <a:prstGeom prst="rect">
              <a:avLst/>
            </a:prstGeom>
            <a:solidFill>
              <a:srgbClr val="F6F6F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4F87D5FC-03CD-FD83-C8C7-739DDB2FF009}"/>
                </a:ext>
              </a:extLst>
            </p:cNvPr>
            <p:cNvSpPr txBox="1"/>
            <p:nvPr/>
          </p:nvSpPr>
          <p:spPr>
            <a:xfrm>
              <a:off x="1831293" y="3120504"/>
              <a:ext cx="5944271" cy="28017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28"/>
                </a:lnSpc>
              </a:pPr>
              <a:endParaRPr lang="tr-TR" sz="2200" b="1" dirty="0">
                <a:solidFill>
                  <a:srgbClr val="363839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  <a:p>
              <a:pPr algn="ctr">
                <a:lnSpc>
                  <a:spcPts val="4828"/>
                </a:lnSpc>
              </a:pPr>
              <a:r>
                <a:rPr lang="tr-TR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İradesizlik, k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arakter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zayıflığı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, 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ahlak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eksikliği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vs. 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değil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, 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bir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beyin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 </a:t>
              </a:r>
              <a:r>
                <a:rPr lang="en-US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hastalığı</a:t>
              </a:r>
              <a:r>
                <a:rPr lang="tr-TR" sz="2200" b="1" dirty="0" err="1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dır</a:t>
              </a:r>
              <a:r>
                <a:rPr lang="en-US" sz="2200" b="1" dirty="0">
                  <a:solidFill>
                    <a:srgbClr val="363839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.</a:t>
              </a:r>
            </a:p>
            <a:p>
              <a:pPr>
                <a:lnSpc>
                  <a:spcPts val="4828"/>
                </a:lnSpc>
                <a:spcBef>
                  <a:spcPct val="0"/>
                </a:spcBef>
              </a:pPr>
              <a:endParaRPr lang="en-US" sz="2400" b="1" dirty="0">
                <a:solidFill>
                  <a:srgbClr val="363839"/>
                </a:solidFill>
                <a:latin typeface="Clear Sans Bold"/>
                <a:ea typeface="Clear Sans Bold"/>
                <a:cs typeface="Clear Sans Bold"/>
                <a:sym typeface="Clear Sa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8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8A01-F139-9371-1C4C-4F48F1114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5898955-8053-0A20-77BD-88C3045A7739}"/>
              </a:ext>
            </a:extLst>
          </p:cNvPr>
          <p:cNvSpPr txBox="1"/>
          <p:nvPr/>
        </p:nvSpPr>
        <p:spPr>
          <a:xfrm>
            <a:off x="2355506" y="2921168"/>
            <a:ext cx="7480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>
                <a:solidFill>
                  <a:srgbClr val="10AD4B"/>
                </a:solidFill>
              </a:rPr>
              <a:t>BAĞIMLILIK SÜRECİ</a:t>
            </a:r>
          </a:p>
        </p:txBody>
      </p:sp>
    </p:spTree>
    <p:extLst>
      <p:ext uri="{BB962C8B-B14F-4D97-AF65-F5344CB8AC3E}">
        <p14:creationId xmlns:p14="http://schemas.microsoft.com/office/powerpoint/2010/main" val="10888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8BA5-141E-D14D-BD7C-0EFCDCC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F9C0223-F72E-02AE-FECA-2B8A0C90BA42}"/>
              </a:ext>
            </a:extLst>
          </p:cNvPr>
          <p:cNvSpPr/>
          <p:nvPr/>
        </p:nvSpPr>
        <p:spPr>
          <a:xfrm>
            <a:off x="1053268" y="1004341"/>
            <a:ext cx="9782501" cy="5722911"/>
          </a:xfrm>
          <a:custGeom>
            <a:avLst/>
            <a:gdLst/>
            <a:ahLst/>
            <a:cxnLst/>
            <a:rect l="l" t="t" r="r" b="b"/>
            <a:pathLst>
              <a:path w="15860964" h="9398720">
                <a:moveTo>
                  <a:pt x="0" y="0"/>
                </a:moveTo>
                <a:lnTo>
                  <a:pt x="15860964" y="0"/>
                </a:lnTo>
                <a:lnTo>
                  <a:pt x="15860964" y="9398720"/>
                </a:lnTo>
                <a:lnTo>
                  <a:pt x="0" y="9398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9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8A583-A65A-FDED-AF2E-CEE80D27D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D8559FFA-D165-2628-3D75-C4859FB07883}"/>
              </a:ext>
            </a:extLst>
          </p:cNvPr>
          <p:cNvGrpSpPr/>
          <p:nvPr/>
        </p:nvGrpSpPr>
        <p:grpSpPr>
          <a:xfrm>
            <a:off x="820933" y="0"/>
            <a:ext cx="10106645" cy="6436943"/>
            <a:chOff x="596900" y="-72794"/>
            <a:chExt cx="11573502" cy="6606940"/>
          </a:xfrm>
        </p:grpSpPr>
        <p:pic>
          <p:nvPicPr>
            <p:cNvPr id="3" name="Google Shape;174;p6">
              <a:extLst>
                <a:ext uri="{FF2B5EF4-FFF2-40B4-BE49-F238E27FC236}">
                  <a16:creationId xmlns:a16="http://schemas.microsoft.com/office/drawing/2014/main" id="{C4084A14-8B5F-FF73-D5AB-5D7A42E291FA}"/>
                </a:ext>
              </a:extLst>
            </p:cNvPr>
            <p:cNvPicPr preferRelativeResize="0"/>
            <p:nvPr/>
          </p:nvPicPr>
          <p:blipFill>
            <a:blip r:embed="rId3"/>
            <a:srcRect/>
            <a:stretch/>
          </p:blipFill>
          <p:spPr>
            <a:xfrm flipH="1">
              <a:off x="596900" y="-72794"/>
              <a:ext cx="10864752" cy="6606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75;p6">
              <a:extLst>
                <a:ext uri="{FF2B5EF4-FFF2-40B4-BE49-F238E27FC236}">
                  <a16:creationId xmlns:a16="http://schemas.microsoft.com/office/drawing/2014/main" id="{F291CD5E-154D-9CAB-75CA-46DEECEE4241}"/>
                </a:ext>
              </a:extLst>
            </p:cNvPr>
            <p:cNvSpPr txBox="1"/>
            <p:nvPr/>
          </p:nvSpPr>
          <p:spPr>
            <a:xfrm>
              <a:off x="8542450" y="5471435"/>
              <a:ext cx="3627952" cy="603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BAĞIMLILIK</a:t>
              </a:r>
              <a:endParaRPr lang="en-US" sz="1600" dirty="0"/>
            </a:p>
          </p:txBody>
        </p:sp>
        <p:sp>
          <p:nvSpPr>
            <p:cNvPr id="7" name="Google Shape;176;p6">
              <a:extLst>
                <a:ext uri="{FF2B5EF4-FFF2-40B4-BE49-F238E27FC236}">
                  <a16:creationId xmlns:a16="http://schemas.microsoft.com/office/drawing/2014/main" id="{5D081967-F392-DEC4-F4B6-72DF31F58B3F}"/>
                </a:ext>
              </a:extLst>
            </p:cNvPr>
            <p:cNvSpPr txBox="1"/>
            <p:nvPr/>
          </p:nvSpPr>
          <p:spPr>
            <a:xfrm>
              <a:off x="6805919" y="4705771"/>
              <a:ext cx="2352724" cy="603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tr-TR" sz="1600" b="1" dirty="0">
                  <a:solidFill>
                    <a:schemeClr val="bg1"/>
                  </a:solidFill>
                </a:rPr>
                <a:t>RİSKLİ KULLANIM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Google Shape;177;p6">
              <a:extLst>
                <a:ext uri="{FF2B5EF4-FFF2-40B4-BE49-F238E27FC236}">
                  <a16:creationId xmlns:a16="http://schemas.microsoft.com/office/drawing/2014/main" id="{049B242F-8C96-4686-D99B-644948904454}"/>
                </a:ext>
              </a:extLst>
            </p:cNvPr>
            <p:cNvSpPr txBox="1"/>
            <p:nvPr/>
          </p:nvSpPr>
          <p:spPr>
            <a:xfrm>
              <a:off x="5029191" y="4188517"/>
              <a:ext cx="3319062" cy="603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SOSYAL </a:t>
              </a:r>
              <a:r>
                <a:rPr lang="tr-TR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KULLANICI OLDUĞUNA İNANMA</a:t>
              </a:r>
              <a:endParaRPr lang="en-US" sz="1600" dirty="0"/>
            </a:p>
          </p:txBody>
        </p:sp>
        <p:sp>
          <p:nvSpPr>
            <p:cNvPr id="12" name="Google Shape;178;p6">
              <a:extLst>
                <a:ext uri="{FF2B5EF4-FFF2-40B4-BE49-F238E27FC236}">
                  <a16:creationId xmlns:a16="http://schemas.microsoft.com/office/drawing/2014/main" id="{EA7BAA3A-49EF-A7F5-16EF-397C4DA88EEA}"/>
                </a:ext>
              </a:extLst>
            </p:cNvPr>
            <p:cNvSpPr txBox="1"/>
            <p:nvPr/>
          </p:nvSpPr>
          <p:spPr>
            <a:xfrm>
              <a:off x="4750309" y="3239130"/>
              <a:ext cx="2996183" cy="603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tr-TR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İLK DENEME</a:t>
              </a:r>
              <a:endParaRPr lang="en-US" sz="1600" dirty="0"/>
            </a:p>
          </p:txBody>
        </p:sp>
        <p:sp>
          <p:nvSpPr>
            <p:cNvPr id="13" name="Google Shape;179;p6">
              <a:extLst>
                <a:ext uri="{FF2B5EF4-FFF2-40B4-BE49-F238E27FC236}">
                  <a16:creationId xmlns:a16="http://schemas.microsoft.com/office/drawing/2014/main" id="{DEE3CCCF-1C2E-7EAE-D2A8-1E2BAE4C3259}"/>
                </a:ext>
              </a:extLst>
            </p:cNvPr>
            <p:cNvSpPr txBox="1"/>
            <p:nvPr/>
          </p:nvSpPr>
          <p:spPr>
            <a:xfrm>
              <a:off x="3701105" y="2635309"/>
              <a:ext cx="2098409" cy="603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ÇEVRESEL FAKTÖRLER</a:t>
              </a:r>
              <a:endParaRPr lang="en-US" sz="1600" dirty="0"/>
            </a:p>
          </p:txBody>
        </p:sp>
        <p:sp>
          <p:nvSpPr>
            <p:cNvPr id="14" name="Google Shape;180;p6">
              <a:extLst>
                <a:ext uri="{FF2B5EF4-FFF2-40B4-BE49-F238E27FC236}">
                  <a16:creationId xmlns:a16="http://schemas.microsoft.com/office/drawing/2014/main" id="{CCC9B596-9BBC-F2EB-BE68-D3B3EA0755CC}"/>
                </a:ext>
              </a:extLst>
            </p:cNvPr>
            <p:cNvSpPr txBox="1"/>
            <p:nvPr/>
          </p:nvSpPr>
          <p:spPr>
            <a:xfrm>
              <a:off x="2437958" y="1582683"/>
              <a:ext cx="1691136" cy="603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14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YANILGILAR</a:t>
              </a:r>
              <a:endParaRPr lang="en-US" sz="1400" dirty="0"/>
            </a:p>
          </p:txBody>
        </p:sp>
      </p:grpSp>
      <p:sp>
        <p:nvSpPr>
          <p:cNvPr id="5" name="Metin kutusu 4">
            <a:extLst>
              <a:ext uri="{FF2B5EF4-FFF2-40B4-BE49-F238E27FC236}">
                <a16:creationId xmlns:a16="http://schemas.microsoft.com/office/drawing/2014/main" id="{9014E92C-CF26-C608-A144-FA008549643E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BAĞIMLILIK BÖYLE BAŞLAR</a:t>
            </a:r>
          </a:p>
        </p:txBody>
      </p:sp>
    </p:spTree>
    <p:extLst>
      <p:ext uri="{BB962C8B-B14F-4D97-AF65-F5344CB8AC3E}">
        <p14:creationId xmlns:p14="http://schemas.microsoft.com/office/powerpoint/2010/main" val="11016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1E992-B2B7-0A58-09E2-6DD93BAE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CD332E9-F86D-453B-00D4-A54974C5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1C0F58F-44B8-0F66-D3B9-A075C32E1E83}"/>
              </a:ext>
            </a:extLst>
          </p:cNvPr>
          <p:cNvSpPr txBox="1"/>
          <p:nvPr/>
        </p:nvSpPr>
        <p:spPr>
          <a:xfrm>
            <a:off x="3695285" y="2500040"/>
            <a:ext cx="512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114533"/>
                </a:solidFill>
              </a:rPr>
              <a:t>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45230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5B06E-A9E4-9493-B984-280465D9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247F910-E42E-9301-AB93-5C8E27F92F87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RİSK FAKTÖRLERİ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2D6B354-D391-E992-BB8E-88B5374383ED}"/>
              </a:ext>
            </a:extLst>
          </p:cNvPr>
          <p:cNvSpPr/>
          <p:nvPr/>
        </p:nvSpPr>
        <p:spPr>
          <a:xfrm>
            <a:off x="4322941" y="1285101"/>
            <a:ext cx="3546117" cy="3554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582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Aile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koşulları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Endüstri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Akran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baskısı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Sosyalleşme etkisi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Kültürel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özellikler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Sosyal öğrenme </a:t>
            </a: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Yıkıcı çevre teorisi 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defTabSz="1219107">
              <a:buClr>
                <a:srgbClr val="000000"/>
              </a:buClr>
            </a:pPr>
            <a:endParaRPr lang="en-GB" sz="36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6BB8FA2-BA94-792D-B613-F417447DD222}"/>
              </a:ext>
            </a:extLst>
          </p:cNvPr>
          <p:cNvSpPr/>
          <p:nvPr/>
        </p:nvSpPr>
        <p:spPr>
          <a:xfrm>
            <a:off x="399269" y="1285102"/>
            <a:ext cx="3546117" cy="3554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Beyindeki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ödül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mekanizması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1028700" lvl="1" indent="-571500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Genetik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faktörler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lang="tr-TR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1028700" lvl="1" indent="-571500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Dürtüsellik 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59C3C47-6A73-A269-240D-241249CC9DDE}"/>
              </a:ext>
            </a:extLst>
          </p:cNvPr>
          <p:cNvSpPr/>
          <p:nvPr/>
        </p:nvSpPr>
        <p:spPr>
          <a:xfrm>
            <a:off x="8246614" y="1285101"/>
            <a:ext cx="3546117" cy="3554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Merak </a:t>
            </a: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Stres</a:t>
            </a:r>
            <a:endParaRPr lang="tr-TR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Depresyon 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Ergenlik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dönemi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Kendini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kanıtlama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GB" sz="2200" kern="0" dirty="0" err="1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ihtiyacı</a:t>
            </a:r>
            <a:r>
              <a:rPr lang="en-GB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lang="tr-TR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Beklenti teorisi </a:t>
            </a:r>
          </a:p>
          <a:p>
            <a:pPr marL="685782" lvl="1" indent="-228582" defTabSz="1219107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2200" kern="0" dirty="0">
                <a:solidFill>
                  <a:srgbClr val="000000"/>
                </a:solidFill>
                <a:ea typeface="Fira Sans Extra Condensed"/>
                <a:cs typeface="Fira Sans Extra Condensed"/>
                <a:sym typeface="Fira Sans Extra Condensed"/>
              </a:rPr>
              <a:t>Kişilik </a:t>
            </a:r>
            <a:endParaRPr lang="en-GB" sz="2200" kern="0" dirty="0">
              <a:solidFill>
                <a:srgbClr val="000000"/>
              </a:solidFill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299C6591-F17F-0DD3-6544-B1C784F7938E}"/>
              </a:ext>
            </a:extLst>
          </p:cNvPr>
          <p:cNvGrpSpPr/>
          <p:nvPr/>
        </p:nvGrpSpPr>
        <p:grpSpPr>
          <a:xfrm>
            <a:off x="1650999" y="4970220"/>
            <a:ext cx="8704685" cy="1430579"/>
            <a:chOff x="805768" y="4649102"/>
            <a:chExt cx="10632168" cy="1218390"/>
          </a:xfrm>
        </p:grpSpPr>
        <p:sp>
          <p:nvSpPr>
            <p:cNvPr id="13" name="Google Shape;1106;p33">
              <a:extLst>
                <a:ext uri="{FF2B5EF4-FFF2-40B4-BE49-F238E27FC236}">
                  <a16:creationId xmlns:a16="http://schemas.microsoft.com/office/drawing/2014/main" id="{BA418850-5F51-3C17-646B-6DC66422D88E}"/>
                </a:ext>
              </a:extLst>
            </p:cNvPr>
            <p:cNvSpPr/>
            <p:nvPr/>
          </p:nvSpPr>
          <p:spPr>
            <a:xfrm>
              <a:off x="968764" y="4969146"/>
              <a:ext cx="11926" cy="599039"/>
            </a:xfrm>
            <a:custGeom>
              <a:avLst/>
              <a:gdLst/>
              <a:ahLst/>
              <a:cxnLst/>
              <a:rect l="l" t="t" r="r" b="b"/>
              <a:pathLst>
                <a:path w="337" h="16928" extrusionOk="0">
                  <a:moveTo>
                    <a:pt x="183" y="0"/>
                  </a:moveTo>
                  <a:cubicBezTo>
                    <a:pt x="123" y="0"/>
                    <a:pt x="63" y="52"/>
                    <a:pt x="47" y="119"/>
                  </a:cubicBezTo>
                  <a:lnTo>
                    <a:pt x="47" y="119"/>
                  </a:lnTo>
                  <a:cubicBezTo>
                    <a:pt x="44" y="108"/>
                    <a:pt x="43" y="96"/>
                    <a:pt x="43" y="84"/>
                  </a:cubicBezTo>
                  <a:lnTo>
                    <a:pt x="43" y="154"/>
                  </a:lnTo>
                  <a:cubicBezTo>
                    <a:pt x="43" y="142"/>
                    <a:pt x="44" y="130"/>
                    <a:pt x="47" y="119"/>
                  </a:cubicBezTo>
                  <a:lnTo>
                    <a:pt x="47" y="119"/>
                  </a:lnTo>
                  <a:cubicBezTo>
                    <a:pt x="63" y="187"/>
                    <a:pt x="125" y="238"/>
                    <a:pt x="197" y="238"/>
                  </a:cubicBezTo>
                  <a:cubicBezTo>
                    <a:pt x="267" y="224"/>
                    <a:pt x="337" y="168"/>
                    <a:pt x="337" y="84"/>
                  </a:cubicBezTo>
                  <a:cubicBezTo>
                    <a:pt x="309" y="28"/>
                    <a:pt x="253" y="0"/>
                    <a:pt x="183" y="0"/>
                  </a:cubicBezTo>
                  <a:close/>
                  <a:moveTo>
                    <a:pt x="216" y="879"/>
                  </a:moveTo>
                  <a:cubicBezTo>
                    <a:pt x="206" y="879"/>
                    <a:pt x="194" y="880"/>
                    <a:pt x="183" y="882"/>
                  </a:cubicBezTo>
                  <a:cubicBezTo>
                    <a:pt x="121" y="882"/>
                    <a:pt x="60" y="925"/>
                    <a:pt x="46" y="992"/>
                  </a:cubicBezTo>
                  <a:lnTo>
                    <a:pt x="46" y="992"/>
                  </a:lnTo>
                  <a:cubicBezTo>
                    <a:pt x="44" y="984"/>
                    <a:pt x="43" y="975"/>
                    <a:pt x="43" y="966"/>
                  </a:cubicBezTo>
                  <a:lnTo>
                    <a:pt x="43" y="1022"/>
                  </a:lnTo>
                  <a:cubicBezTo>
                    <a:pt x="43" y="1012"/>
                    <a:pt x="44" y="1002"/>
                    <a:pt x="46" y="992"/>
                  </a:cubicBezTo>
                  <a:lnTo>
                    <a:pt x="46" y="992"/>
                  </a:lnTo>
                  <a:cubicBezTo>
                    <a:pt x="60" y="1053"/>
                    <a:pt x="123" y="1106"/>
                    <a:pt x="197" y="1106"/>
                  </a:cubicBezTo>
                  <a:cubicBezTo>
                    <a:pt x="267" y="1106"/>
                    <a:pt x="337" y="1036"/>
                    <a:pt x="337" y="966"/>
                  </a:cubicBezTo>
                  <a:cubicBezTo>
                    <a:pt x="313" y="908"/>
                    <a:pt x="271" y="879"/>
                    <a:pt x="216" y="879"/>
                  </a:cubicBezTo>
                  <a:close/>
                  <a:moveTo>
                    <a:pt x="183" y="1750"/>
                  </a:moveTo>
                  <a:cubicBezTo>
                    <a:pt x="123" y="1750"/>
                    <a:pt x="63" y="1802"/>
                    <a:pt x="47" y="1869"/>
                  </a:cubicBezTo>
                  <a:lnTo>
                    <a:pt x="47" y="1869"/>
                  </a:lnTo>
                  <a:cubicBezTo>
                    <a:pt x="44" y="1858"/>
                    <a:pt x="43" y="1846"/>
                    <a:pt x="43" y="1834"/>
                  </a:cubicBezTo>
                  <a:lnTo>
                    <a:pt x="43" y="1904"/>
                  </a:lnTo>
                  <a:cubicBezTo>
                    <a:pt x="43" y="1892"/>
                    <a:pt x="44" y="1881"/>
                    <a:pt x="47" y="1869"/>
                  </a:cubicBezTo>
                  <a:lnTo>
                    <a:pt x="47" y="1869"/>
                  </a:lnTo>
                  <a:cubicBezTo>
                    <a:pt x="63" y="1937"/>
                    <a:pt x="125" y="1988"/>
                    <a:pt x="197" y="1988"/>
                  </a:cubicBezTo>
                  <a:cubicBezTo>
                    <a:pt x="267" y="1974"/>
                    <a:pt x="337" y="1918"/>
                    <a:pt x="337" y="1834"/>
                  </a:cubicBezTo>
                  <a:cubicBezTo>
                    <a:pt x="309" y="1778"/>
                    <a:pt x="253" y="1750"/>
                    <a:pt x="183" y="1750"/>
                  </a:cubicBezTo>
                  <a:close/>
                  <a:moveTo>
                    <a:pt x="183" y="2632"/>
                  </a:moveTo>
                  <a:cubicBezTo>
                    <a:pt x="113" y="2632"/>
                    <a:pt x="43" y="2688"/>
                    <a:pt x="43" y="2772"/>
                  </a:cubicBezTo>
                  <a:lnTo>
                    <a:pt x="43" y="2716"/>
                  </a:lnTo>
                  <a:lnTo>
                    <a:pt x="43" y="2716"/>
                  </a:lnTo>
                  <a:cubicBezTo>
                    <a:pt x="1" y="2814"/>
                    <a:pt x="85" y="2926"/>
                    <a:pt x="183" y="2926"/>
                  </a:cubicBezTo>
                  <a:cubicBezTo>
                    <a:pt x="267" y="2926"/>
                    <a:pt x="337" y="2856"/>
                    <a:pt x="337" y="2772"/>
                  </a:cubicBezTo>
                  <a:cubicBezTo>
                    <a:pt x="337" y="2688"/>
                    <a:pt x="267" y="2632"/>
                    <a:pt x="183" y="2632"/>
                  </a:cubicBezTo>
                  <a:close/>
                  <a:moveTo>
                    <a:pt x="183" y="3500"/>
                  </a:moveTo>
                  <a:cubicBezTo>
                    <a:pt x="113" y="3500"/>
                    <a:pt x="43" y="3570"/>
                    <a:pt x="43" y="3654"/>
                  </a:cubicBezTo>
                  <a:lnTo>
                    <a:pt x="43" y="3598"/>
                  </a:lnTo>
                  <a:lnTo>
                    <a:pt x="43" y="3598"/>
                  </a:lnTo>
                  <a:cubicBezTo>
                    <a:pt x="3" y="3691"/>
                    <a:pt x="75" y="3796"/>
                    <a:pt x="166" y="3796"/>
                  </a:cubicBezTo>
                  <a:cubicBezTo>
                    <a:pt x="171" y="3796"/>
                    <a:pt x="177" y="3795"/>
                    <a:pt x="183" y="3795"/>
                  </a:cubicBezTo>
                  <a:cubicBezTo>
                    <a:pt x="267" y="3795"/>
                    <a:pt x="337" y="3724"/>
                    <a:pt x="337" y="3654"/>
                  </a:cubicBezTo>
                  <a:cubicBezTo>
                    <a:pt x="337" y="3570"/>
                    <a:pt x="267" y="3500"/>
                    <a:pt x="183" y="3500"/>
                  </a:cubicBezTo>
                  <a:close/>
                  <a:moveTo>
                    <a:pt x="183" y="4383"/>
                  </a:moveTo>
                  <a:cubicBezTo>
                    <a:pt x="113" y="4383"/>
                    <a:pt x="43" y="4439"/>
                    <a:pt x="43" y="4523"/>
                  </a:cubicBezTo>
                  <a:lnTo>
                    <a:pt x="43" y="4481"/>
                  </a:lnTo>
                  <a:lnTo>
                    <a:pt x="43" y="4481"/>
                  </a:lnTo>
                  <a:cubicBezTo>
                    <a:pt x="1" y="4579"/>
                    <a:pt x="85" y="4677"/>
                    <a:pt x="183" y="4677"/>
                  </a:cubicBezTo>
                  <a:cubicBezTo>
                    <a:pt x="267" y="4677"/>
                    <a:pt x="337" y="4607"/>
                    <a:pt x="337" y="4523"/>
                  </a:cubicBezTo>
                  <a:cubicBezTo>
                    <a:pt x="337" y="4439"/>
                    <a:pt x="267" y="4383"/>
                    <a:pt x="183" y="4383"/>
                  </a:cubicBezTo>
                  <a:close/>
                  <a:moveTo>
                    <a:pt x="183" y="5251"/>
                  </a:moveTo>
                  <a:cubicBezTo>
                    <a:pt x="113" y="5251"/>
                    <a:pt x="43" y="5321"/>
                    <a:pt x="43" y="5405"/>
                  </a:cubicBezTo>
                  <a:lnTo>
                    <a:pt x="43" y="5349"/>
                  </a:lnTo>
                  <a:lnTo>
                    <a:pt x="43" y="5349"/>
                  </a:lnTo>
                  <a:cubicBezTo>
                    <a:pt x="3" y="5441"/>
                    <a:pt x="75" y="5546"/>
                    <a:pt x="166" y="5546"/>
                  </a:cubicBezTo>
                  <a:cubicBezTo>
                    <a:pt x="171" y="5546"/>
                    <a:pt x="177" y="5545"/>
                    <a:pt x="183" y="5545"/>
                  </a:cubicBezTo>
                  <a:cubicBezTo>
                    <a:pt x="267" y="5545"/>
                    <a:pt x="337" y="5475"/>
                    <a:pt x="337" y="5405"/>
                  </a:cubicBezTo>
                  <a:cubicBezTo>
                    <a:pt x="337" y="5321"/>
                    <a:pt x="267" y="5251"/>
                    <a:pt x="183" y="5251"/>
                  </a:cubicBezTo>
                  <a:close/>
                  <a:moveTo>
                    <a:pt x="183" y="6133"/>
                  </a:moveTo>
                  <a:cubicBezTo>
                    <a:pt x="113" y="6133"/>
                    <a:pt x="43" y="6189"/>
                    <a:pt x="43" y="6273"/>
                  </a:cubicBezTo>
                  <a:lnTo>
                    <a:pt x="43" y="6231"/>
                  </a:lnTo>
                  <a:lnTo>
                    <a:pt x="43" y="6231"/>
                  </a:lnTo>
                  <a:cubicBezTo>
                    <a:pt x="15" y="6329"/>
                    <a:pt x="85" y="6427"/>
                    <a:pt x="183" y="6427"/>
                  </a:cubicBezTo>
                  <a:cubicBezTo>
                    <a:pt x="267" y="6427"/>
                    <a:pt x="337" y="6357"/>
                    <a:pt x="337" y="6273"/>
                  </a:cubicBezTo>
                  <a:cubicBezTo>
                    <a:pt x="337" y="6189"/>
                    <a:pt x="267" y="6133"/>
                    <a:pt x="183" y="6133"/>
                  </a:cubicBezTo>
                  <a:close/>
                  <a:moveTo>
                    <a:pt x="183" y="7001"/>
                  </a:moveTo>
                  <a:cubicBezTo>
                    <a:pt x="113" y="7001"/>
                    <a:pt x="43" y="7071"/>
                    <a:pt x="43" y="7155"/>
                  </a:cubicBezTo>
                  <a:lnTo>
                    <a:pt x="43" y="7113"/>
                  </a:lnTo>
                  <a:lnTo>
                    <a:pt x="43" y="7113"/>
                  </a:lnTo>
                  <a:cubicBezTo>
                    <a:pt x="15" y="7211"/>
                    <a:pt x="85" y="7295"/>
                    <a:pt x="183" y="7295"/>
                  </a:cubicBezTo>
                  <a:cubicBezTo>
                    <a:pt x="267" y="7295"/>
                    <a:pt x="337" y="7225"/>
                    <a:pt x="337" y="7155"/>
                  </a:cubicBezTo>
                  <a:cubicBezTo>
                    <a:pt x="337" y="7071"/>
                    <a:pt x="267" y="7001"/>
                    <a:pt x="183" y="7001"/>
                  </a:cubicBezTo>
                  <a:close/>
                  <a:moveTo>
                    <a:pt x="183" y="7883"/>
                  </a:moveTo>
                  <a:cubicBezTo>
                    <a:pt x="113" y="7883"/>
                    <a:pt x="43" y="7939"/>
                    <a:pt x="43" y="8023"/>
                  </a:cubicBezTo>
                  <a:lnTo>
                    <a:pt x="43" y="7995"/>
                  </a:lnTo>
                  <a:lnTo>
                    <a:pt x="43" y="7995"/>
                  </a:lnTo>
                  <a:cubicBezTo>
                    <a:pt x="15" y="8079"/>
                    <a:pt x="85" y="8177"/>
                    <a:pt x="183" y="8177"/>
                  </a:cubicBezTo>
                  <a:cubicBezTo>
                    <a:pt x="267" y="8177"/>
                    <a:pt x="337" y="8107"/>
                    <a:pt x="337" y="8023"/>
                  </a:cubicBezTo>
                  <a:cubicBezTo>
                    <a:pt x="337" y="7939"/>
                    <a:pt x="267" y="7883"/>
                    <a:pt x="183" y="7883"/>
                  </a:cubicBezTo>
                  <a:close/>
                  <a:moveTo>
                    <a:pt x="183" y="8751"/>
                  </a:moveTo>
                  <a:cubicBezTo>
                    <a:pt x="113" y="8751"/>
                    <a:pt x="43" y="8821"/>
                    <a:pt x="43" y="8905"/>
                  </a:cubicBezTo>
                  <a:lnTo>
                    <a:pt x="43" y="8877"/>
                  </a:lnTo>
                  <a:lnTo>
                    <a:pt x="43" y="8877"/>
                  </a:lnTo>
                  <a:cubicBezTo>
                    <a:pt x="15" y="8961"/>
                    <a:pt x="99" y="9045"/>
                    <a:pt x="183" y="9045"/>
                  </a:cubicBezTo>
                  <a:cubicBezTo>
                    <a:pt x="267" y="9045"/>
                    <a:pt x="337" y="8975"/>
                    <a:pt x="337" y="8905"/>
                  </a:cubicBezTo>
                  <a:cubicBezTo>
                    <a:pt x="337" y="8821"/>
                    <a:pt x="267" y="8751"/>
                    <a:pt x="183" y="8751"/>
                  </a:cubicBezTo>
                  <a:close/>
                  <a:moveTo>
                    <a:pt x="183" y="9633"/>
                  </a:moveTo>
                  <a:cubicBezTo>
                    <a:pt x="113" y="9633"/>
                    <a:pt x="43" y="9689"/>
                    <a:pt x="43" y="9773"/>
                  </a:cubicBezTo>
                  <a:lnTo>
                    <a:pt x="43" y="9745"/>
                  </a:lnTo>
                  <a:lnTo>
                    <a:pt x="43" y="9745"/>
                  </a:lnTo>
                  <a:cubicBezTo>
                    <a:pt x="15" y="9843"/>
                    <a:pt x="99" y="9927"/>
                    <a:pt x="183" y="9927"/>
                  </a:cubicBezTo>
                  <a:cubicBezTo>
                    <a:pt x="267" y="9927"/>
                    <a:pt x="337" y="9857"/>
                    <a:pt x="337" y="9773"/>
                  </a:cubicBezTo>
                  <a:cubicBezTo>
                    <a:pt x="337" y="9689"/>
                    <a:pt x="267" y="9633"/>
                    <a:pt x="183" y="9633"/>
                  </a:cubicBezTo>
                  <a:close/>
                  <a:moveTo>
                    <a:pt x="183" y="10501"/>
                  </a:moveTo>
                  <a:cubicBezTo>
                    <a:pt x="113" y="10501"/>
                    <a:pt x="43" y="10571"/>
                    <a:pt x="43" y="10655"/>
                  </a:cubicBezTo>
                  <a:lnTo>
                    <a:pt x="43" y="10627"/>
                  </a:lnTo>
                  <a:lnTo>
                    <a:pt x="43" y="10627"/>
                  </a:lnTo>
                  <a:cubicBezTo>
                    <a:pt x="29" y="10711"/>
                    <a:pt x="99" y="10795"/>
                    <a:pt x="183" y="10795"/>
                  </a:cubicBezTo>
                  <a:cubicBezTo>
                    <a:pt x="267" y="10795"/>
                    <a:pt x="337" y="10725"/>
                    <a:pt x="337" y="10655"/>
                  </a:cubicBezTo>
                  <a:cubicBezTo>
                    <a:pt x="337" y="10571"/>
                    <a:pt x="267" y="10501"/>
                    <a:pt x="183" y="10501"/>
                  </a:cubicBezTo>
                  <a:close/>
                  <a:moveTo>
                    <a:pt x="183" y="11383"/>
                  </a:moveTo>
                  <a:cubicBezTo>
                    <a:pt x="113" y="11383"/>
                    <a:pt x="43" y="11439"/>
                    <a:pt x="43" y="11523"/>
                  </a:cubicBezTo>
                  <a:lnTo>
                    <a:pt x="43" y="11509"/>
                  </a:lnTo>
                  <a:lnTo>
                    <a:pt x="43" y="11509"/>
                  </a:lnTo>
                  <a:cubicBezTo>
                    <a:pt x="29" y="11593"/>
                    <a:pt x="99" y="11677"/>
                    <a:pt x="183" y="11677"/>
                  </a:cubicBezTo>
                  <a:cubicBezTo>
                    <a:pt x="267" y="11677"/>
                    <a:pt x="337" y="11607"/>
                    <a:pt x="337" y="11523"/>
                  </a:cubicBezTo>
                  <a:cubicBezTo>
                    <a:pt x="337" y="11439"/>
                    <a:pt x="267" y="11383"/>
                    <a:pt x="183" y="11383"/>
                  </a:cubicBezTo>
                  <a:close/>
                  <a:moveTo>
                    <a:pt x="183" y="12251"/>
                  </a:moveTo>
                  <a:cubicBezTo>
                    <a:pt x="113" y="12251"/>
                    <a:pt x="43" y="12321"/>
                    <a:pt x="43" y="12405"/>
                  </a:cubicBezTo>
                  <a:lnTo>
                    <a:pt x="43" y="12377"/>
                  </a:lnTo>
                  <a:lnTo>
                    <a:pt x="43" y="12377"/>
                  </a:lnTo>
                  <a:cubicBezTo>
                    <a:pt x="29" y="12475"/>
                    <a:pt x="99" y="12545"/>
                    <a:pt x="183" y="12545"/>
                  </a:cubicBezTo>
                  <a:cubicBezTo>
                    <a:pt x="267" y="12545"/>
                    <a:pt x="337" y="12475"/>
                    <a:pt x="337" y="12405"/>
                  </a:cubicBezTo>
                  <a:cubicBezTo>
                    <a:pt x="337" y="12321"/>
                    <a:pt x="267" y="12251"/>
                    <a:pt x="183" y="12251"/>
                  </a:cubicBezTo>
                  <a:close/>
                  <a:moveTo>
                    <a:pt x="183" y="13133"/>
                  </a:moveTo>
                  <a:cubicBezTo>
                    <a:pt x="113" y="13133"/>
                    <a:pt x="43" y="13189"/>
                    <a:pt x="43" y="13273"/>
                  </a:cubicBezTo>
                  <a:lnTo>
                    <a:pt x="43" y="13259"/>
                  </a:lnTo>
                  <a:lnTo>
                    <a:pt x="43" y="13259"/>
                  </a:lnTo>
                  <a:cubicBezTo>
                    <a:pt x="29" y="13343"/>
                    <a:pt x="99" y="13427"/>
                    <a:pt x="183" y="13427"/>
                  </a:cubicBezTo>
                  <a:cubicBezTo>
                    <a:pt x="267" y="13427"/>
                    <a:pt x="337" y="13357"/>
                    <a:pt x="337" y="13273"/>
                  </a:cubicBezTo>
                  <a:cubicBezTo>
                    <a:pt x="337" y="13189"/>
                    <a:pt x="267" y="13133"/>
                    <a:pt x="183" y="13133"/>
                  </a:cubicBezTo>
                  <a:close/>
                  <a:moveTo>
                    <a:pt x="183" y="14001"/>
                  </a:moveTo>
                  <a:cubicBezTo>
                    <a:pt x="113" y="14001"/>
                    <a:pt x="43" y="14071"/>
                    <a:pt x="43" y="14155"/>
                  </a:cubicBezTo>
                  <a:lnTo>
                    <a:pt x="43" y="14141"/>
                  </a:lnTo>
                  <a:lnTo>
                    <a:pt x="43" y="14141"/>
                  </a:lnTo>
                  <a:cubicBezTo>
                    <a:pt x="29" y="14225"/>
                    <a:pt x="99" y="14295"/>
                    <a:pt x="183" y="14295"/>
                  </a:cubicBezTo>
                  <a:cubicBezTo>
                    <a:pt x="267" y="14295"/>
                    <a:pt x="337" y="14225"/>
                    <a:pt x="337" y="14155"/>
                  </a:cubicBezTo>
                  <a:cubicBezTo>
                    <a:pt x="337" y="14071"/>
                    <a:pt x="267" y="14001"/>
                    <a:pt x="183" y="14001"/>
                  </a:cubicBezTo>
                  <a:close/>
                  <a:moveTo>
                    <a:pt x="183" y="14883"/>
                  </a:moveTo>
                  <a:cubicBezTo>
                    <a:pt x="113" y="14883"/>
                    <a:pt x="43" y="14939"/>
                    <a:pt x="43" y="15023"/>
                  </a:cubicBezTo>
                  <a:cubicBezTo>
                    <a:pt x="29" y="15107"/>
                    <a:pt x="99" y="15177"/>
                    <a:pt x="183" y="15177"/>
                  </a:cubicBezTo>
                  <a:cubicBezTo>
                    <a:pt x="267" y="15177"/>
                    <a:pt x="337" y="15107"/>
                    <a:pt x="337" y="15023"/>
                  </a:cubicBezTo>
                  <a:cubicBezTo>
                    <a:pt x="337" y="14939"/>
                    <a:pt x="267" y="14883"/>
                    <a:pt x="183" y="14883"/>
                  </a:cubicBezTo>
                  <a:close/>
                  <a:moveTo>
                    <a:pt x="183" y="15751"/>
                  </a:moveTo>
                  <a:cubicBezTo>
                    <a:pt x="114" y="15751"/>
                    <a:pt x="46" y="15818"/>
                    <a:pt x="43" y="15899"/>
                  </a:cubicBezTo>
                  <a:lnTo>
                    <a:pt x="43" y="15899"/>
                  </a:lnTo>
                  <a:cubicBezTo>
                    <a:pt x="43" y="15896"/>
                    <a:pt x="43" y="15894"/>
                    <a:pt x="43" y="15891"/>
                  </a:cubicBezTo>
                  <a:lnTo>
                    <a:pt x="43" y="15905"/>
                  </a:lnTo>
                  <a:cubicBezTo>
                    <a:pt x="43" y="15903"/>
                    <a:pt x="43" y="15901"/>
                    <a:pt x="43" y="15899"/>
                  </a:cubicBezTo>
                  <a:lnTo>
                    <a:pt x="43" y="15899"/>
                  </a:lnTo>
                  <a:cubicBezTo>
                    <a:pt x="46" y="15980"/>
                    <a:pt x="101" y="16045"/>
                    <a:pt x="183" y="16045"/>
                  </a:cubicBezTo>
                  <a:cubicBezTo>
                    <a:pt x="267" y="16045"/>
                    <a:pt x="337" y="15975"/>
                    <a:pt x="337" y="15905"/>
                  </a:cubicBezTo>
                  <a:cubicBezTo>
                    <a:pt x="337" y="15821"/>
                    <a:pt x="267" y="15751"/>
                    <a:pt x="183" y="15751"/>
                  </a:cubicBezTo>
                  <a:close/>
                  <a:moveTo>
                    <a:pt x="183" y="16634"/>
                  </a:moveTo>
                  <a:cubicBezTo>
                    <a:pt x="113" y="16634"/>
                    <a:pt x="43" y="16690"/>
                    <a:pt x="43" y="16774"/>
                  </a:cubicBezTo>
                  <a:cubicBezTo>
                    <a:pt x="43" y="16858"/>
                    <a:pt x="113" y="16928"/>
                    <a:pt x="183" y="16928"/>
                  </a:cubicBezTo>
                  <a:cubicBezTo>
                    <a:pt x="267" y="16928"/>
                    <a:pt x="337" y="16858"/>
                    <a:pt x="337" y="16774"/>
                  </a:cubicBezTo>
                  <a:cubicBezTo>
                    <a:pt x="337" y="16690"/>
                    <a:pt x="267" y="16634"/>
                    <a:pt x="183" y="16634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107;p33">
              <a:extLst>
                <a:ext uri="{FF2B5EF4-FFF2-40B4-BE49-F238E27FC236}">
                  <a16:creationId xmlns:a16="http://schemas.microsoft.com/office/drawing/2014/main" id="{65F224D6-85B7-EB6C-97E0-6081AD700908}"/>
                </a:ext>
              </a:extLst>
            </p:cNvPr>
            <p:cNvSpPr/>
            <p:nvPr/>
          </p:nvSpPr>
          <p:spPr>
            <a:xfrm>
              <a:off x="4777415" y="4969146"/>
              <a:ext cx="12420" cy="599039"/>
            </a:xfrm>
            <a:custGeom>
              <a:avLst/>
              <a:gdLst/>
              <a:ahLst/>
              <a:cxnLst/>
              <a:rect l="l" t="t" r="r" b="b"/>
              <a:pathLst>
                <a:path w="351" h="16928" extrusionOk="0">
                  <a:moveTo>
                    <a:pt x="211" y="0"/>
                  </a:moveTo>
                  <a:cubicBezTo>
                    <a:pt x="127" y="0"/>
                    <a:pt x="57" y="70"/>
                    <a:pt x="57" y="154"/>
                  </a:cubicBezTo>
                  <a:lnTo>
                    <a:pt x="57" y="84"/>
                  </a:lnTo>
                  <a:lnTo>
                    <a:pt x="57" y="84"/>
                  </a:lnTo>
                  <a:cubicBezTo>
                    <a:pt x="4" y="177"/>
                    <a:pt x="76" y="295"/>
                    <a:pt x="192" y="295"/>
                  </a:cubicBezTo>
                  <a:cubicBezTo>
                    <a:pt x="198" y="295"/>
                    <a:pt x="204" y="295"/>
                    <a:pt x="211" y="294"/>
                  </a:cubicBezTo>
                  <a:cubicBezTo>
                    <a:pt x="281" y="294"/>
                    <a:pt x="351" y="224"/>
                    <a:pt x="351" y="154"/>
                  </a:cubicBezTo>
                  <a:cubicBezTo>
                    <a:pt x="351" y="70"/>
                    <a:pt x="281" y="0"/>
                    <a:pt x="211" y="0"/>
                  </a:cubicBezTo>
                  <a:close/>
                  <a:moveTo>
                    <a:pt x="211" y="882"/>
                  </a:moveTo>
                  <a:cubicBezTo>
                    <a:pt x="127" y="882"/>
                    <a:pt x="57" y="938"/>
                    <a:pt x="57" y="1022"/>
                  </a:cubicBezTo>
                  <a:lnTo>
                    <a:pt x="57" y="966"/>
                  </a:lnTo>
                  <a:lnTo>
                    <a:pt x="57" y="966"/>
                  </a:lnTo>
                  <a:cubicBezTo>
                    <a:pt x="1" y="1064"/>
                    <a:pt x="85" y="1176"/>
                    <a:pt x="211" y="1176"/>
                  </a:cubicBezTo>
                  <a:cubicBezTo>
                    <a:pt x="281" y="1176"/>
                    <a:pt x="351" y="1106"/>
                    <a:pt x="351" y="1022"/>
                  </a:cubicBezTo>
                  <a:cubicBezTo>
                    <a:pt x="351" y="938"/>
                    <a:pt x="281" y="882"/>
                    <a:pt x="211" y="882"/>
                  </a:cubicBezTo>
                  <a:close/>
                  <a:moveTo>
                    <a:pt x="211" y="1750"/>
                  </a:moveTo>
                  <a:cubicBezTo>
                    <a:pt x="127" y="1750"/>
                    <a:pt x="57" y="1820"/>
                    <a:pt x="57" y="1904"/>
                  </a:cubicBezTo>
                  <a:lnTo>
                    <a:pt x="57" y="1834"/>
                  </a:lnTo>
                  <a:lnTo>
                    <a:pt x="57" y="1834"/>
                  </a:lnTo>
                  <a:cubicBezTo>
                    <a:pt x="4" y="1927"/>
                    <a:pt x="76" y="2045"/>
                    <a:pt x="192" y="2045"/>
                  </a:cubicBezTo>
                  <a:cubicBezTo>
                    <a:pt x="198" y="2045"/>
                    <a:pt x="204" y="2045"/>
                    <a:pt x="211" y="2044"/>
                  </a:cubicBezTo>
                  <a:cubicBezTo>
                    <a:pt x="281" y="2044"/>
                    <a:pt x="351" y="1974"/>
                    <a:pt x="351" y="1904"/>
                  </a:cubicBezTo>
                  <a:cubicBezTo>
                    <a:pt x="351" y="1820"/>
                    <a:pt x="281" y="1750"/>
                    <a:pt x="211" y="1750"/>
                  </a:cubicBezTo>
                  <a:close/>
                  <a:moveTo>
                    <a:pt x="211" y="2632"/>
                  </a:moveTo>
                  <a:cubicBezTo>
                    <a:pt x="127" y="2632"/>
                    <a:pt x="57" y="2688"/>
                    <a:pt x="57" y="2772"/>
                  </a:cubicBezTo>
                  <a:lnTo>
                    <a:pt x="57" y="2716"/>
                  </a:lnTo>
                  <a:lnTo>
                    <a:pt x="57" y="2716"/>
                  </a:lnTo>
                  <a:cubicBezTo>
                    <a:pt x="15" y="2814"/>
                    <a:pt x="99" y="2926"/>
                    <a:pt x="211" y="2926"/>
                  </a:cubicBezTo>
                  <a:cubicBezTo>
                    <a:pt x="281" y="2926"/>
                    <a:pt x="351" y="2856"/>
                    <a:pt x="351" y="2772"/>
                  </a:cubicBezTo>
                  <a:cubicBezTo>
                    <a:pt x="351" y="2688"/>
                    <a:pt x="281" y="2632"/>
                    <a:pt x="211" y="2632"/>
                  </a:cubicBezTo>
                  <a:close/>
                  <a:moveTo>
                    <a:pt x="211" y="3500"/>
                  </a:moveTo>
                  <a:cubicBezTo>
                    <a:pt x="127" y="3500"/>
                    <a:pt x="57" y="3570"/>
                    <a:pt x="57" y="3654"/>
                  </a:cubicBezTo>
                  <a:lnTo>
                    <a:pt x="57" y="3598"/>
                  </a:lnTo>
                  <a:lnTo>
                    <a:pt x="57" y="3598"/>
                  </a:lnTo>
                  <a:cubicBezTo>
                    <a:pt x="17" y="3691"/>
                    <a:pt x="89" y="3796"/>
                    <a:pt x="192" y="3796"/>
                  </a:cubicBezTo>
                  <a:cubicBezTo>
                    <a:pt x="198" y="3796"/>
                    <a:pt x="204" y="3795"/>
                    <a:pt x="211" y="3795"/>
                  </a:cubicBezTo>
                  <a:cubicBezTo>
                    <a:pt x="281" y="3795"/>
                    <a:pt x="351" y="3724"/>
                    <a:pt x="351" y="3654"/>
                  </a:cubicBezTo>
                  <a:cubicBezTo>
                    <a:pt x="351" y="3570"/>
                    <a:pt x="281" y="3500"/>
                    <a:pt x="211" y="3500"/>
                  </a:cubicBezTo>
                  <a:close/>
                  <a:moveTo>
                    <a:pt x="211" y="4383"/>
                  </a:moveTo>
                  <a:cubicBezTo>
                    <a:pt x="127" y="4383"/>
                    <a:pt x="57" y="4439"/>
                    <a:pt x="57" y="4523"/>
                  </a:cubicBezTo>
                  <a:lnTo>
                    <a:pt x="57" y="4481"/>
                  </a:lnTo>
                  <a:lnTo>
                    <a:pt x="57" y="4481"/>
                  </a:lnTo>
                  <a:cubicBezTo>
                    <a:pt x="29" y="4579"/>
                    <a:pt x="99" y="4677"/>
                    <a:pt x="211" y="4677"/>
                  </a:cubicBezTo>
                  <a:cubicBezTo>
                    <a:pt x="281" y="4677"/>
                    <a:pt x="351" y="4607"/>
                    <a:pt x="351" y="4523"/>
                  </a:cubicBezTo>
                  <a:cubicBezTo>
                    <a:pt x="351" y="4439"/>
                    <a:pt x="281" y="4383"/>
                    <a:pt x="211" y="4383"/>
                  </a:cubicBezTo>
                  <a:close/>
                  <a:moveTo>
                    <a:pt x="211" y="5251"/>
                  </a:moveTo>
                  <a:cubicBezTo>
                    <a:pt x="127" y="5251"/>
                    <a:pt x="57" y="5321"/>
                    <a:pt x="57" y="5405"/>
                  </a:cubicBezTo>
                  <a:lnTo>
                    <a:pt x="57" y="5349"/>
                  </a:lnTo>
                  <a:lnTo>
                    <a:pt x="57" y="5349"/>
                  </a:lnTo>
                  <a:cubicBezTo>
                    <a:pt x="30" y="5441"/>
                    <a:pt x="91" y="5546"/>
                    <a:pt x="192" y="5546"/>
                  </a:cubicBezTo>
                  <a:cubicBezTo>
                    <a:pt x="198" y="5546"/>
                    <a:pt x="204" y="5545"/>
                    <a:pt x="211" y="5545"/>
                  </a:cubicBezTo>
                  <a:cubicBezTo>
                    <a:pt x="281" y="5545"/>
                    <a:pt x="351" y="5475"/>
                    <a:pt x="351" y="5405"/>
                  </a:cubicBezTo>
                  <a:cubicBezTo>
                    <a:pt x="351" y="5321"/>
                    <a:pt x="281" y="5251"/>
                    <a:pt x="211" y="5251"/>
                  </a:cubicBezTo>
                  <a:close/>
                  <a:moveTo>
                    <a:pt x="211" y="6133"/>
                  </a:moveTo>
                  <a:cubicBezTo>
                    <a:pt x="127" y="6133"/>
                    <a:pt x="57" y="6189"/>
                    <a:pt x="57" y="6273"/>
                  </a:cubicBezTo>
                  <a:lnTo>
                    <a:pt x="57" y="6231"/>
                  </a:lnTo>
                  <a:lnTo>
                    <a:pt x="57" y="6231"/>
                  </a:lnTo>
                  <a:cubicBezTo>
                    <a:pt x="29" y="6329"/>
                    <a:pt x="99" y="6427"/>
                    <a:pt x="211" y="6427"/>
                  </a:cubicBezTo>
                  <a:cubicBezTo>
                    <a:pt x="281" y="6427"/>
                    <a:pt x="351" y="6357"/>
                    <a:pt x="351" y="6273"/>
                  </a:cubicBezTo>
                  <a:cubicBezTo>
                    <a:pt x="351" y="6189"/>
                    <a:pt x="281" y="6133"/>
                    <a:pt x="211" y="6133"/>
                  </a:cubicBezTo>
                  <a:close/>
                  <a:moveTo>
                    <a:pt x="211" y="7001"/>
                  </a:moveTo>
                  <a:cubicBezTo>
                    <a:pt x="127" y="7001"/>
                    <a:pt x="57" y="7071"/>
                    <a:pt x="57" y="7155"/>
                  </a:cubicBezTo>
                  <a:lnTo>
                    <a:pt x="57" y="7113"/>
                  </a:lnTo>
                  <a:lnTo>
                    <a:pt x="57" y="7113"/>
                  </a:lnTo>
                  <a:cubicBezTo>
                    <a:pt x="29" y="7211"/>
                    <a:pt x="99" y="7295"/>
                    <a:pt x="211" y="7295"/>
                  </a:cubicBezTo>
                  <a:cubicBezTo>
                    <a:pt x="281" y="7295"/>
                    <a:pt x="351" y="7225"/>
                    <a:pt x="351" y="7155"/>
                  </a:cubicBezTo>
                  <a:cubicBezTo>
                    <a:pt x="351" y="7071"/>
                    <a:pt x="281" y="7001"/>
                    <a:pt x="211" y="7001"/>
                  </a:cubicBezTo>
                  <a:close/>
                  <a:moveTo>
                    <a:pt x="211" y="7883"/>
                  </a:moveTo>
                  <a:cubicBezTo>
                    <a:pt x="127" y="7883"/>
                    <a:pt x="57" y="7939"/>
                    <a:pt x="57" y="8023"/>
                  </a:cubicBezTo>
                  <a:lnTo>
                    <a:pt x="57" y="7995"/>
                  </a:lnTo>
                  <a:lnTo>
                    <a:pt x="57" y="7995"/>
                  </a:lnTo>
                  <a:cubicBezTo>
                    <a:pt x="43" y="8079"/>
                    <a:pt x="113" y="8177"/>
                    <a:pt x="211" y="8177"/>
                  </a:cubicBezTo>
                  <a:cubicBezTo>
                    <a:pt x="281" y="8177"/>
                    <a:pt x="351" y="8107"/>
                    <a:pt x="351" y="8023"/>
                  </a:cubicBezTo>
                  <a:cubicBezTo>
                    <a:pt x="351" y="7939"/>
                    <a:pt x="281" y="7883"/>
                    <a:pt x="211" y="7883"/>
                  </a:cubicBezTo>
                  <a:close/>
                  <a:moveTo>
                    <a:pt x="211" y="8751"/>
                  </a:moveTo>
                  <a:cubicBezTo>
                    <a:pt x="127" y="8751"/>
                    <a:pt x="57" y="8821"/>
                    <a:pt x="57" y="8905"/>
                  </a:cubicBezTo>
                  <a:lnTo>
                    <a:pt x="57" y="8863"/>
                  </a:lnTo>
                  <a:lnTo>
                    <a:pt x="57" y="8863"/>
                  </a:lnTo>
                  <a:cubicBezTo>
                    <a:pt x="43" y="8961"/>
                    <a:pt x="113" y="9045"/>
                    <a:pt x="211" y="9045"/>
                  </a:cubicBezTo>
                  <a:cubicBezTo>
                    <a:pt x="281" y="9045"/>
                    <a:pt x="351" y="8975"/>
                    <a:pt x="351" y="8905"/>
                  </a:cubicBezTo>
                  <a:cubicBezTo>
                    <a:pt x="351" y="8821"/>
                    <a:pt x="281" y="8751"/>
                    <a:pt x="211" y="8751"/>
                  </a:cubicBezTo>
                  <a:close/>
                  <a:moveTo>
                    <a:pt x="211" y="9633"/>
                  </a:moveTo>
                  <a:cubicBezTo>
                    <a:pt x="127" y="9633"/>
                    <a:pt x="57" y="9689"/>
                    <a:pt x="57" y="9773"/>
                  </a:cubicBezTo>
                  <a:lnTo>
                    <a:pt x="57" y="9745"/>
                  </a:lnTo>
                  <a:lnTo>
                    <a:pt x="57" y="9745"/>
                  </a:lnTo>
                  <a:cubicBezTo>
                    <a:pt x="43" y="9843"/>
                    <a:pt x="113" y="9927"/>
                    <a:pt x="211" y="9927"/>
                  </a:cubicBezTo>
                  <a:cubicBezTo>
                    <a:pt x="281" y="9927"/>
                    <a:pt x="351" y="9857"/>
                    <a:pt x="351" y="9773"/>
                  </a:cubicBezTo>
                  <a:cubicBezTo>
                    <a:pt x="351" y="9689"/>
                    <a:pt x="281" y="9633"/>
                    <a:pt x="211" y="9633"/>
                  </a:cubicBezTo>
                  <a:close/>
                  <a:moveTo>
                    <a:pt x="211" y="10501"/>
                  </a:moveTo>
                  <a:cubicBezTo>
                    <a:pt x="127" y="10501"/>
                    <a:pt x="57" y="10571"/>
                    <a:pt x="57" y="10655"/>
                  </a:cubicBezTo>
                  <a:lnTo>
                    <a:pt x="57" y="10627"/>
                  </a:lnTo>
                  <a:lnTo>
                    <a:pt x="57" y="10627"/>
                  </a:lnTo>
                  <a:cubicBezTo>
                    <a:pt x="43" y="10711"/>
                    <a:pt x="113" y="10795"/>
                    <a:pt x="211" y="10795"/>
                  </a:cubicBezTo>
                  <a:cubicBezTo>
                    <a:pt x="281" y="10795"/>
                    <a:pt x="351" y="10725"/>
                    <a:pt x="351" y="10655"/>
                  </a:cubicBezTo>
                  <a:cubicBezTo>
                    <a:pt x="351" y="10571"/>
                    <a:pt x="281" y="10501"/>
                    <a:pt x="211" y="10501"/>
                  </a:cubicBezTo>
                  <a:close/>
                  <a:moveTo>
                    <a:pt x="211" y="11383"/>
                  </a:moveTo>
                  <a:cubicBezTo>
                    <a:pt x="127" y="11383"/>
                    <a:pt x="57" y="11439"/>
                    <a:pt x="57" y="11523"/>
                  </a:cubicBezTo>
                  <a:lnTo>
                    <a:pt x="57" y="11509"/>
                  </a:lnTo>
                  <a:lnTo>
                    <a:pt x="57" y="11509"/>
                  </a:lnTo>
                  <a:cubicBezTo>
                    <a:pt x="43" y="11593"/>
                    <a:pt x="113" y="11677"/>
                    <a:pt x="211" y="11677"/>
                  </a:cubicBezTo>
                  <a:cubicBezTo>
                    <a:pt x="281" y="11677"/>
                    <a:pt x="351" y="11607"/>
                    <a:pt x="351" y="11523"/>
                  </a:cubicBezTo>
                  <a:cubicBezTo>
                    <a:pt x="351" y="11439"/>
                    <a:pt x="281" y="11383"/>
                    <a:pt x="211" y="11383"/>
                  </a:cubicBezTo>
                  <a:close/>
                  <a:moveTo>
                    <a:pt x="211" y="12251"/>
                  </a:moveTo>
                  <a:cubicBezTo>
                    <a:pt x="127" y="12251"/>
                    <a:pt x="57" y="12321"/>
                    <a:pt x="57" y="12405"/>
                  </a:cubicBezTo>
                  <a:lnTo>
                    <a:pt x="57" y="12377"/>
                  </a:lnTo>
                  <a:lnTo>
                    <a:pt x="57" y="12377"/>
                  </a:lnTo>
                  <a:cubicBezTo>
                    <a:pt x="43" y="12475"/>
                    <a:pt x="113" y="12545"/>
                    <a:pt x="211" y="12545"/>
                  </a:cubicBezTo>
                  <a:cubicBezTo>
                    <a:pt x="281" y="12545"/>
                    <a:pt x="351" y="12475"/>
                    <a:pt x="351" y="12405"/>
                  </a:cubicBezTo>
                  <a:cubicBezTo>
                    <a:pt x="351" y="12321"/>
                    <a:pt x="281" y="12251"/>
                    <a:pt x="211" y="12251"/>
                  </a:cubicBezTo>
                  <a:close/>
                  <a:moveTo>
                    <a:pt x="211" y="13133"/>
                  </a:moveTo>
                  <a:cubicBezTo>
                    <a:pt x="127" y="13133"/>
                    <a:pt x="57" y="13189"/>
                    <a:pt x="57" y="13273"/>
                  </a:cubicBezTo>
                  <a:lnTo>
                    <a:pt x="57" y="13259"/>
                  </a:lnTo>
                  <a:lnTo>
                    <a:pt x="57" y="13259"/>
                  </a:lnTo>
                  <a:cubicBezTo>
                    <a:pt x="43" y="13343"/>
                    <a:pt x="113" y="13427"/>
                    <a:pt x="211" y="13427"/>
                  </a:cubicBezTo>
                  <a:cubicBezTo>
                    <a:pt x="281" y="13427"/>
                    <a:pt x="351" y="13357"/>
                    <a:pt x="351" y="13273"/>
                  </a:cubicBezTo>
                  <a:cubicBezTo>
                    <a:pt x="351" y="13189"/>
                    <a:pt x="281" y="13133"/>
                    <a:pt x="211" y="13133"/>
                  </a:cubicBezTo>
                  <a:close/>
                  <a:moveTo>
                    <a:pt x="211" y="14001"/>
                  </a:moveTo>
                  <a:cubicBezTo>
                    <a:pt x="129" y="14001"/>
                    <a:pt x="60" y="14068"/>
                    <a:pt x="57" y="14149"/>
                  </a:cubicBezTo>
                  <a:lnTo>
                    <a:pt x="57" y="14149"/>
                  </a:lnTo>
                  <a:cubicBezTo>
                    <a:pt x="57" y="14146"/>
                    <a:pt x="57" y="14144"/>
                    <a:pt x="57" y="14141"/>
                  </a:cubicBezTo>
                  <a:lnTo>
                    <a:pt x="57" y="14155"/>
                  </a:lnTo>
                  <a:cubicBezTo>
                    <a:pt x="57" y="14153"/>
                    <a:pt x="57" y="14151"/>
                    <a:pt x="57" y="14149"/>
                  </a:cubicBezTo>
                  <a:lnTo>
                    <a:pt x="57" y="14149"/>
                  </a:lnTo>
                  <a:cubicBezTo>
                    <a:pt x="60" y="14229"/>
                    <a:pt x="116" y="14295"/>
                    <a:pt x="211" y="14295"/>
                  </a:cubicBezTo>
                  <a:cubicBezTo>
                    <a:pt x="281" y="14295"/>
                    <a:pt x="351" y="14225"/>
                    <a:pt x="351" y="14155"/>
                  </a:cubicBezTo>
                  <a:cubicBezTo>
                    <a:pt x="351" y="14071"/>
                    <a:pt x="281" y="14001"/>
                    <a:pt x="211" y="14001"/>
                  </a:cubicBezTo>
                  <a:close/>
                  <a:moveTo>
                    <a:pt x="211" y="14883"/>
                  </a:moveTo>
                  <a:cubicBezTo>
                    <a:pt x="127" y="14883"/>
                    <a:pt x="57" y="14939"/>
                    <a:pt x="57" y="15023"/>
                  </a:cubicBezTo>
                  <a:cubicBezTo>
                    <a:pt x="57" y="15107"/>
                    <a:pt x="127" y="15177"/>
                    <a:pt x="211" y="15177"/>
                  </a:cubicBezTo>
                  <a:cubicBezTo>
                    <a:pt x="281" y="15177"/>
                    <a:pt x="351" y="15107"/>
                    <a:pt x="351" y="15023"/>
                  </a:cubicBezTo>
                  <a:cubicBezTo>
                    <a:pt x="351" y="14939"/>
                    <a:pt x="281" y="14883"/>
                    <a:pt x="211" y="14883"/>
                  </a:cubicBezTo>
                  <a:close/>
                  <a:moveTo>
                    <a:pt x="211" y="15751"/>
                  </a:moveTo>
                  <a:cubicBezTo>
                    <a:pt x="129" y="15751"/>
                    <a:pt x="61" y="15818"/>
                    <a:pt x="57" y="15898"/>
                  </a:cubicBezTo>
                  <a:cubicBezTo>
                    <a:pt x="57" y="15896"/>
                    <a:pt x="57" y="15894"/>
                    <a:pt x="57" y="15891"/>
                  </a:cubicBezTo>
                  <a:lnTo>
                    <a:pt x="57" y="15905"/>
                  </a:lnTo>
                  <a:cubicBezTo>
                    <a:pt x="57" y="15903"/>
                    <a:pt x="57" y="15901"/>
                    <a:pt x="57" y="15898"/>
                  </a:cubicBezTo>
                  <a:lnTo>
                    <a:pt x="57" y="15898"/>
                  </a:lnTo>
                  <a:cubicBezTo>
                    <a:pt x="61" y="15979"/>
                    <a:pt x="129" y="16045"/>
                    <a:pt x="211" y="16045"/>
                  </a:cubicBezTo>
                  <a:cubicBezTo>
                    <a:pt x="281" y="16045"/>
                    <a:pt x="351" y="15975"/>
                    <a:pt x="351" y="15905"/>
                  </a:cubicBezTo>
                  <a:cubicBezTo>
                    <a:pt x="351" y="15821"/>
                    <a:pt x="281" y="15751"/>
                    <a:pt x="211" y="15751"/>
                  </a:cubicBezTo>
                  <a:close/>
                  <a:moveTo>
                    <a:pt x="211" y="16634"/>
                  </a:moveTo>
                  <a:cubicBezTo>
                    <a:pt x="127" y="16634"/>
                    <a:pt x="57" y="16690"/>
                    <a:pt x="57" y="16774"/>
                  </a:cubicBezTo>
                  <a:cubicBezTo>
                    <a:pt x="57" y="16858"/>
                    <a:pt x="127" y="16928"/>
                    <a:pt x="211" y="16928"/>
                  </a:cubicBezTo>
                  <a:cubicBezTo>
                    <a:pt x="281" y="16928"/>
                    <a:pt x="351" y="16858"/>
                    <a:pt x="351" y="16774"/>
                  </a:cubicBezTo>
                  <a:cubicBezTo>
                    <a:pt x="351" y="16690"/>
                    <a:pt x="281" y="16634"/>
                    <a:pt x="211" y="16634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108;p33">
              <a:extLst>
                <a:ext uri="{FF2B5EF4-FFF2-40B4-BE49-F238E27FC236}">
                  <a16:creationId xmlns:a16="http://schemas.microsoft.com/office/drawing/2014/main" id="{7FDA4A93-72FF-CB4C-FAA6-F3E18E89ED94}"/>
                </a:ext>
              </a:extLst>
            </p:cNvPr>
            <p:cNvSpPr/>
            <p:nvPr/>
          </p:nvSpPr>
          <p:spPr>
            <a:xfrm>
              <a:off x="8587059" y="4969146"/>
              <a:ext cx="11926" cy="599039"/>
            </a:xfrm>
            <a:custGeom>
              <a:avLst/>
              <a:gdLst/>
              <a:ahLst/>
              <a:cxnLst/>
              <a:rect l="l" t="t" r="r" b="b"/>
              <a:pathLst>
                <a:path w="337" h="16928" extrusionOk="0">
                  <a:moveTo>
                    <a:pt x="197" y="0"/>
                  </a:moveTo>
                  <a:cubicBezTo>
                    <a:pt x="113" y="0"/>
                    <a:pt x="43" y="70"/>
                    <a:pt x="43" y="154"/>
                  </a:cubicBezTo>
                  <a:lnTo>
                    <a:pt x="43" y="84"/>
                  </a:lnTo>
                  <a:lnTo>
                    <a:pt x="43" y="84"/>
                  </a:lnTo>
                  <a:cubicBezTo>
                    <a:pt x="3" y="177"/>
                    <a:pt x="76" y="295"/>
                    <a:pt x="180" y="295"/>
                  </a:cubicBezTo>
                  <a:cubicBezTo>
                    <a:pt x="185" y="295"/>
                    <a:pt x="191" y="295"/>
                    <a:pt x="197" y="294"/>
                  </a:cubicBezTo>
                  <a:cubicBezTo>
                    <a:pt x="281" y="294"/>
                    <a:pt x="337" y="224"/>
                    <a:pt x="337" y="154"/>
                  </a:cubicBezTo>
                  <a:cubicBezTo>
                    <a:pt x="337" y="70"/>
                    <a:pt x="281" y="0"/>
                    <a:pt x="197" y="0"/>
                  </a:cubicBezTo>
                  <a:close/>
                  <a:moveTo>
                    <a:pt x="197" y="882"/>
                  </a:moveTo>
                  <a:cubicBezTo>
                    <a:pt x="113" y="882"/>
                    <a:pt x="43" y="938"/>
                    <a:pt x="43" y="1022"/>
                  </a:cubicBezTo>
                  <a:lnTo>
                    <a:pt x="43" y="966"/>
                  </a:lnTo>
                  <a:lnTo>
                    <a:pt x="43" y="966"/>
                  </a:lnTo>
                  <a:cubicBezTo>
                    <a:pt x="1" y="1064"/>
                    <a:pt x="85" y="1176"/>
                    <a:pt x="197" y="1176"/>
                  </a:cubicBezTo>
                  <a:cubicBezTo>
                    <a:pt x="281" y="1176"/>
                    <a:pt x="337" y="1106"/>
                    <a:pt x="337" y="1022"/>
                  </a:cubicBezTo>
                  <a:cubicBezTo>
                    <a:pt x="337" y="938"/>
                    <a:pt x="281" y="882"/>
                    <a:pt x="197" y="882"/>
                  </a:cubicBezTo>
                  <a:close/>
                  <a:moveTo>
                    <a:pt x="197" y="1750"/>
                  </a:moveTo>
                  <a:cubicBezTo>
                    <a:pt x="113" y="1750"/>
                    <a:pt x="43" y="1820"/>
                    <a:pt x="43" y="1904"/>
                  </a:cubicBezTo>
                  <a:lnTo>
                    <a:pt x="43" y="1834"/>
                  </a:lnTo>
                  <a:lnTo>
                    <a:pt x="43" y="1834"/>
                  </a:lnTo>
                  <a:cubicBezTo>
                    <a:pt x="3" y="1927"/>
                    <a:pt x="76" y="2045"/>
                    <a:pt x="180" y="2045"/>
                  </a:cubicBezTo>
                  <a:cubicBezTo>
                    <a:pt x="185" y="2045"/>
                    <a:pt x="191" y="2045"/>
                    <a:pt x="197" y="2044"/>
                  </a:cubicBezTo>
                  <a:cubicBezTo>
                    <a:pt x="281" y="2044"/>
                    <a:pt x="337" y="1974"/>
                    <a:pt x="337" y="1904"/>
                  </a:cubicBezTo>
                  <a:cubicBezTo>
                    <a:pt x="337" y="1820"/>
                    <a:pt x="281" y="1750"/>
                    <a:pt x="197" y="1750"/>
                  </a:cubicBezTo>
                  <a:close/>
                  <a:moveTo>
                    <a:pt x="197" y="2632"/>
                  </a:moveTo>
                  <a:cubicBezTo>
                    <a:pt x="113" y="2632"/>
                    <a:pt x="43" y="2688"/>
                    <a:pt x="43" y="2772"/>
                  </a:cubicBezTo>
                  <a:lnTo>
                    <a:pt x="43" y="2716"/>
                  </a:lnTo>
                  <a:lnTo>
                    <a:pt x="43" y="2716"/>
                  </a:lnTo>
                  <a:cubicBezTo>
                    <a:pt x="15" y="2814"/>
                    <a:pt x="85" y="2926"/>
                    <a:pt x="197" y="2926"/>
                  </a:cubicBezTo>
                  <a:cubicBezTo>
                    <a:pt x="281" y="2926"/>
                    <a:pt x="337" y="2856"/>
                    <a:pt x="337" y="2772"/>
                  </a:cubicBezTo>
                  <a:cubicBezTo>
                    <a:pt x="337" y="2688"/>
                    <a:pt x="281" y="2632"/>
                    <a:pt x="197" y="2632"/>
                  </a:cubicBezTo>
                  <a:close/>
                  <a:moveTo>
                    <a:pt x="197" y="3500"/>
                  </a:moveTo>
                  <a:cubicBezTo>
                    <a:pt x="113" y="3500"/>
                    <a:pt x="43" y="3570"/>
                    <a:pt x="43" y="3654"/>
                  </a:cubicBezTo>
                  <a:lnTo>
                    <a:pt x="43" y="3598"/>
                  </a:lnTo>
                  <a:lnTo>
                    <a:pt x="43" y="3598"/>
                  </a:lnTo>
                  <a:cubicBezTo>
                    <a:pt x="15" y="3696"/>
                    <a:pt x="85" y="3795"/>
                    <a:pt x="197" y="3795"/>
                  </a:cubicBezTo>
                  <a:cubicBezTo>
                    <a:pt x="281" y="3795"/>
                    <a:pt x="337" y="3724"/>
                    <a:pt x="337" y="3654"/>
                  </a:cubicBezTo>
                  <a:cubicBezTo>
                    <a:pt x="337" y="3570"/>
                    <a:pt x="281" y="3500"/>
                    <a:pt x="197" y="3500"/>
                  </a:cubicBezTo>
                  <a:close/>
                  <a:moveTo>
                    <a:pt x="197" y="4383"/>
                  </a:moveTo>
                  <a:cubicBezTo>
                    <a:pt x="113" y="4383"/>
                    <a:pt x="43" y="4439"/>
                    <a:pt x="43" y="4523"/>
                  </a:cubicBezTo>
                  <a:lnTo>
                    <a:pt x="43" y="4481"/>
                  </a:lnTo>
                  <a:lnTo>
                    <a:pt x="43" y="4481"/>
                  </a:lnTo>
                  <a:cubicBezTo>
                    <a:pt x="15" y="4579"/>
                    <a:pt x="85" y="4677"/>
                    <a:pt x="197" y="4677"/>
                  </a:cubicBezTo>
                  <a:cubicBezTo>
                    <a:pt x="281" y="4677"/>
                    <a:pt x="337" y="4607"/>
                    <a:pt x="337" y="4523"/>
                  </a:cubicBezTo>
                  <a:cubicBezTo>
                    <a:pt x="337" y="4439"/>
                    <a:pt x="281" y="4383"/>
                    <a:pt x="197" y="4383"/>
                  </a:cubicBezTo>
                  <a:close/>
                  <a:moveTo>
                    <a:pt x="197" y="5251"/>
                  </a:moveTo>
                  <a:cubicBezTo>
                    <a:pt x="113" y="5251"/>
                    <a:pt x="43" y="5321"/>
                    <a:pt x="43" y="5405"/>
                  </a:cubicBezTo>
                  <a:lnTo>
                    <a:pt x="43" y="5363"/>
                  </a:lnTo>
                  <a:lnTo>
                    <a:pt x="43" y="5363"/>
                  </a:lnTo>
                  <a:cubicBezTo>
                    <a:pt x="15" y="5447"/>
                    <a:pt x="99" y="5545"/>
                    <a:pt x="197" y="5545"/>
                  </a:cubicBezTo>
                  <a:cubicBezTo>
                    <a:pt x="281" y="5545"/>
                    <a:pt x="337" y="5475"/>
                    <a:pt x="337" y="5405"/>
                  </a:cubicBezTo>
                  <a:cubicBezTo>
                    <a:pt x="337" y="5321"/>
                    <a:pt x="281" y="5251"/>
                    <a:pt x="197" y="5251"/>
                  </a:cubicBezTo>
                  <a:close/>
                  <a:moveTo>
                    <a:pt x="197" y="6133"/>
                  </a:moveTo>
                  <a:cubicBezTo>
                    <a:pt x="113" y="6133"/>
                    <a:pt x="43" y="6189"/>
                    <a:pt x="43" y="6273"/>
                  </a:cubicBezTo>
                  <a:lnTo>
                    <a:pt x="43" y="6231"/>
                  </a:lnTo>
                  <a:lnTo>
                    <a:pt x="43" y="6231"/>
                  </a:lnTo>
                  <a:cubicBezTo>
                    <a:pt x="15" y="6329"/>
                    <a:pt x="99" y="6427"/>
                    <a:pt x="197" y="6427"/>
                  </a:cubicBezTo>
                  <a:cubicBezTo>
                    <a:pt x="281" y="6427"/>
                    <a:pt x="337" y="6357"/>
                    <a:pt x="337" y="6273"/>
                  </a:cubicBezTo>
                  <a:cubicBezTo>
                    <a:pt x="337" y="6189"/>
                    <a:pt x="281" y="6133"/>
                    <a:pt x="197" y="6133"/>
                  </a:cubicBezTo>
                  <a:close/>
                  <a:moveTo>
                    <a:pt x="197" y="7001"/>
                  </a:moveTo>
                  <a:cubicBezTo>
                    <a:pt x="113" y="7001"/>
                    <a:pt x="43" y="7071"/>
                    <a:pt x="43" y="7155"/>
                  </a:cubicBezTo>
                  <a:lnTo>
                    <a:pt x="43" y="7113"/>
                  </a:lnTo>
                  <a:lnTo>
                    <a:pt x="43" y="7113"/>
                  </a:lnTo>
                  <a:cubicBezTo>
                    <a:pt x="15" y="7211"/>
                    <a:pt x="99" y="7295"/>
                    <a:pt x="197" y="7295"/>
                  </a:cubicBezTo>
                  <a:cubicBezTo>
                    <a:pt x="281" y="7295"/>
                    <a:pt x="337" y="7225"/>
                    <a:pt x="337" y="7155"/>
                  </a:cubicBezTo>
                  <a:cubicBezTo>
                    <a:pt x="337" y="7071"/>
                    <a:pt x="281" y="7001"/>
                    <a:pt x="197" y="7001"/>
                  </a:cubicBezTo>
                  <a:close/>
                  <a:moveTo>
                    <a:pt x="197" y="7883"/>
                  </a:moveTo>
                  <a:cubicBezTo>
                    <a:pt x="113" y="7883"/>
                    <a:pt x="43" y="7939"/>
                    <a:pt x="43" y="8023"/>
                  </a:cubicBezTo>
                  <a:lnTo>
                    <a:pt x="43" y="7995"/>
                  </a:lnTo>
                  <a:lnTo>
                    <a:pt x="43" y="7995"/>
                  </a:lnTo>
                  <a:cubicBezTo>
                    <a:pt x="29" y="8079"/>
                    <a:pt x="99" y="8177"/>
                    <a:pt x="197" y="8177"/>
                  </a:cubicBezTo>
                  <a:cubicBezTo>
                    <a:pt x="281" y="8177"/>
                    <a:pt x="337" y="8107"/>
                    <a:pt x="337" y="8023"/>
                  </a:cubicBezTo>
                  <a:cubicBezTo>
                    <a:pt x="337" y="7939"/>
                    <a:pt x="281" y="7883"/>
                    <a:pt x="197" y="7883"/>
                  </a:cubicBezTo>
                  <a:close/>
                  <a:moveTo>
                    <a:pt x="197" y="8751"/>
                  </a:moveTo>
                  <a:cubicBezTo>
                    <a:pt x="113" y="8751"/>
                    <a:pt x="43" y="8821"/>
                    <a:pt x="43" y="8905"/>
                  </a:cubicBezTo>
                  <a:lnTo>
                    <a:pt x="43" y="8877"/>
                  </a:lnTo>
                  <a:lnTo>
                    <a:pt x="43" y="8877"/>
                  </a:lnTo>
                  <a:cubicBezTo>
                    <a:pt x="29" y="8961"/>
                    <a:pt x="99" y="9045"/>
                    <a:pt x="197" y="9045"/>
                  </a:cubicBezTo>
                  <a:cubicBezTo>
                    <a:pt x="281" y="9045"/>
                    <a:pt x="337" y="8975"/>
                    <a:pt x="337" y="8905"/>
                  </a:cubicBezTo>
                  <a:cubicBezTo>
                    <a:pt x="337" y="8821"/>
                    <a:pt x="281" y="8751"/>
                    <a:pt x="197" y="8751"/>
                  </a:cubicBezTo>
                  <a:close/>
                  <a:moveTo>
                    <a:pt x="197" y="9633"/>
                  </a:moveTo>
                  <a:cubicBezTo>
                    <a:pt x="113" y="9633"/>
                    <a:pt x="43" y="9689"/>
                    <a:pt x="43" y="9773"/>
                  </a:cubicBezTo>
                  <a:lnTo>
                    <a:pt x="43" y="9745"/>
                  </a:lnTo>
                  <a:lnTo>
                    <a:pt x="43" y="9745"/>
                  </a:lnTo>
                  <a:cubicBezTo>
                    <a:pt x="29" y="9843"/>
                    <a:pt x="99" y="9927"/>
                    <a:pt x="197" y="9927"/>
                  </a:cubicBezTo>
                  <a:cubicBezTo>
                    <a:pt x="281" y="9927"/>
                    <a:pt x="337" y="9857"/>
                    <a:pt x="337" y="9773"/>
                  </a:cubicBezTo>
                  <a:cubicBezTo>
                    <a:pt x="337" y="9689"/>
                    <a:pt x="281" y="9633"/>
                    <a:pt x="197" y="9633"/>
                  </a:cubicBezTo>
                  <a:close/>
                  <a:moveTo>
                    <a:pt x="197" y="10501"/>
                  </a:moveTo>
                  <a:cubicBezTo>
                    <a:pt x="113" y="10501"/>
                    <a:pt x="43" y="10571"/>
                    <a:pt x="43" y="10655"/>
                  </a:cubicBezTo>
                  <a:lnTo>
                    <a:pt x="43" y="10627"/>
                  </a:lnTo>
                  <a:lnTo>
                    <a:pt x="43" y="10627"/>
                  </a:lnTo>
                  <a:cubicBezTo>
                    <a:pt x="29" y="10711"/>
                    <a:pt x="99" y="10795"/>
                    <a:pt x="197" y="10795"/>
                  </a:cubicBezTo>
                  <a:cubicBezTo>
                    <a:pt x="281" y="10795"/>
                    <a:pt x="337" y="10725"/>
                    <a:pt x="337" y="10655"/>
                  </a:cubicBezTo>
                  <a:cubicBezTo>
                    <a:pt x="337" y="10571"/>
                    <a:pt x="281" y="10501"/>
                    <a:pt x="197" y="10501"/>
                  </a:cubicBezTo>
                  <a:close/>
                  <a:moveTo>
                    <a:pt x="197" y="11383"/>
                  </a:moveTo>
                  <a:cubicBezTo>
                    <a:pt x="113" y="11383"/>
                    <a:pt x="43" y="11439"/>
                    <a:pt x="43" y="11523"/>
                  </a:cubicBezTo>
                  <a:lnTo>
                    <a:pt x="43" y="11509"/>
                  </a:lnTo>
                  <a:lnTo>
                    <a:pt x="43" y="11509"/>
                  </a:lnTo>
                  <a:cubicBezTo>
                    <a:pt x="29" y="11593"/>
                    <a:pt x="99" y="11677"/>
                    <a:pt x="197" y="11677"/>
                  </a:cubicBezTo>
                  <a:cubicBezTo>
                    <a:pt x="281" y="11677"/>
                    <a:pt x="337" y="11607"/>
                    <a:pt x="337" y="11523"/>
                  </a:cubicBezTo>
                  <a:cubicBezTo>
                    <a:pt x="337" y="11439"/>
                    <a:pt x="281" y="11383"/>
                    <a:pt x="197" y="11383"/>
                  </a:cubicBezTo>
                  <a:close/>
                  <a:moveTo>
                    <a:pt x="197" y="12251"/>
                  </a:moveTo>
                  <a:cubicBezTo>
                    <a:pt x="117" y="12251"/>
                    <a:pt x="50" y="12315"/>
                    <a:pt x="43" y="12393"/>
                  </a:cubicBezTo>
                  <a:lnTo>
                    <a:pt x="43" y="12393"/>
                  </a:lnTo>
                  <a:cubicBezTo>
                    <a:pt x="43" y="12388"/>
                    <a:pt x="43" y="12383"/>
                    <a:pt x="43" y="12377"/>
                  </a:cubicBezTo>
                  <a:lnTo>
                    <a:pt x="43" y="12405"/>
                  </a:lnTo>
                  <a:cubicBezTo>
                    <a:pt x="43" y="12401"/>
                    <a:pt x="43" y="12397"/>
                    <a:pt x="43" y="12393"/>
                  </a:cubicBezTo>
                  <a:lnTo>
                    <a:pt x="43" y="12393"/>
                  </a:lnTo>
                  <a:cubicBezTo>
                    <a:pt x="49" y="12483"/>
                    <a:pt x="104" y="12545"/>
                    <a:pt x="197" y="12545"/>
                  </a:cubicBezTo>
                  <a:cubicBezTo>
                    <a:pt x="281" y="12545"/>
                    <a:pt x="337" y="12475"/>
                    <a:pt x="337" y="12405"/>
                  </a:cubicBezTo>
                  <a:cubicBezTo>
                    <a:pt x="337" y="12321"/>
                    <a:pt x="281" y="12251"/>
                    <a:pt x="197" y="12251"/>
                  </a:cubicBezTo>
                  <a:close/>
                  <a:moveTo>
                    <a:pt x="43" y="13259"/>
                  </a:moveTo>
                  <a:lnTo>
                    <a:pt x="43" y="13273"/>
                  </a:lnTo>
                  <a:cubicBezTo>
                    <a:pt x="43" y="13271"/>
                    <a:pt x="43" y="13269"/>
                    <a:pt x="43" y="13266"/>
                  </a:cubicBezTo>
                  <a:lnTo>
                    <a:pt x="43" y="13266"/>
                  </a:lnTo>
                  <a:cubicBezTo>
                    <a:pt x="43" y="13264"/>
                    <a:pt x="43" y="13262"/>
                    <a:pt x="43" y="13259"/>
                  </a:cubicBezTo>
                  <a:close/>
                  <a:moveTo>
                    <a:pt x="197" y="13133"/>
                  </a:moveTo>
                  <a:cubicBezTo>
                    <a:pt x="115" y="13133"/>
                    <a:pt x="47" y="13186"/>
                    <a:pt x="43" y="13266"/>
                  </a:cubicBezTo>
                  <a:lnTo>
                    <a:pt x="43" y="13266"/>
                  </a:lnTo>
                  <a:cubicBezTo>
                    <a:pt x="47" y="13348"/>
                    <a:pt x="115" y="13427"/>
                    <a:pt x="197" y="13427"/>
                  </a:cubicBezTo>
                  <a:cubicBezTo>
                    <a:pt x="281" y="13427"/>
                    <a:pt x="337" y="13357"/>
                    <a:pt x="337" y="13273"/>
                  </a:cubicBezTo>
                  <a:cubicBezTo>
                    <a:pt x="337" y="13189"/>
                    <a:pt x="281" y="13133"/>
                    <a:pt x="197" y="13133"/>
                  </a:cubicBezTo>
                  <a:close/>
                  <a:moveTo>
                    <a:pt x="197" y="14001"/>
                  </a:moveTo>
                  <a:cubicBezTo>
                    <a:pt x="115" y="14001"/>
                    <a:pt x="47" y="14067"/>
                    <a:pt x="43" y="14148"/>
                  </a:cubicBezTo>
                  <a:cubicBezTo>
                    <a:pt x="43" y="14146"/>
                    <a:pt x="43" y="14144"/>
                    <a:pt x="43" y="14141"/>
                  </a:cubicBezTo>
                  <a:lnTo>
                    <a:pt x="43" y="14155"/>
                  </a:lnTo>
                  <a:cubicBezTo>
                    <a:pt x="43" y="14153"/>
                    <a:pt x="43" y="14151"/>
                    <a:pt x="43" y="14148"/>
                  </a:cubicBezTo>
                  <a:lnTo>
                    <a:pt x="43" y="14148"/>
                  </a:lnTo>
                  <a:cubicBezTo>
                    <a:pt x="47" y="14229"/>
                    <a:pt x="115" y="14295"/>
                    <a:pt x="197" y="14295"/>
                  </a:cubicBezTo>
                  <a:cubicBezTo>
                    <a:pt x="281" y="14295"/>
                    <a:pt x="337" y="14225"/>
                    <a:pt x="337" y="14155"/>
                  </a:cubicBezTo>
                  <a:cubicBezTo>
                    <a:pt x="337" y="14071"/>
                    <a:pt x="281" y="14001"/>
                    <a:pt x="197" y="14001"/>
                  </a:cubicBezTo>
                  <a:close/>
                  <a:moveTo>
                    <a:pt x="197" y="14883"/>
                  </a:moveTo>
                  <a:cubicBezTo>
                    <a:pt x="113" y="14883"/>
                    <a:pt x="43" y="14939"/>
                    <a:pt x="43" y="15023"/>
                  </a:cubicBezTo>
                  <a:cubicBezTo>
                    <a:pt x="43" y="15107"/>
                    <a:pt x="113" y="15177"/>
                    <a:pt x="197" y="15177"/>
                  </a:cubicBezTo>
                  <a:cubicBezTo>
                    <a:pt x="281" y="15177"/>
                    <a:pt x="337" y="15107"/>
                    <a:pt x="337" y="15023"/>
                  </a:cubicBezTo>
                  <a:cubicBezTo>
                    <a:pt x="337" y="14939"/>
                    <a:pt x="281" y="14883"/>
                    <a:pt x="197" y="14883"/>
                  </a:cubicBezTo>
                  <a:close/>
                  <a:moveTo>
                    <a:pt x="197" y="15751"/>
                  </a:moveTo>
                  <a:cubicBezTo>
                    <a:pt x="115" y="15751"/>
                    <a:pt x="47" y="15818"/>
                    <a:pt x="43" y="15898"/>
                  </a:cubicBezTo>
                  <a:cubicBezTo>
                    <a:pt x="43" y="15896"/>
                    <a:pt x="43" y="15894"/>
                    <a:pt x="43" y="15891"/>
                  </a:cubicBezTo>
                  <a:lnTo>
                    <a:pt x="43" y="15905"/>
                  </a:lnTo>
                  <a:cubicBezTo>
                    <a:pt x="43" y="15903"/>
                    <a:pt x="43" y="15901"/>
                    <a:pt x="43" y="15898"/>
                  </a:cubicBezTo>
                  <a:lnTo>
                    <a:pt x="43" y="15898"/>
                  </a:lnTo>
                  <a:cubicBezTo>
                    <a:pt x="47" y="15979"/>
                    <a:pt x="115" y="16045"/>
                    <a:pt x="197" y="16045"/>
                  </a:cubicBezTo>
                  <a:cubicBezTo>
                    <a:pt x="281" y="16045"/>
                    <a:pt x="337" y="15975"/>
                    <a:pt x="337" y="15905"/>
                  </a:cubicBezTo>
                  <a:cubicBezTo>
                    <a:pt x="337" y="15821"/>
                    <a:pt x="281" y="15751"/>
                    <a:pt x="197" y="15751"/>
                  </a:cubicBezTo>
                  <a:close/>
                  <a:moveTo>
                    <a:pt x="197" y="16634"/>
                  </a:moveTo>
                  <a:cubicBezTo>
                    <a:pt x="113" y="16634"/>
                    <a:pt x="43" y="16690"/>
                    <a:pt x="43" y="16774"/>
                  </a:cubicBezTo>
                  <a:cubicBezTo>
                    <a:pt x="43" y="16858"/>
                    <a:pt x="113" y="16928"/>
                    <a:pt x="197" y="16928"/>
                  </a:cubicBezTo>
                  <a:cubicBezTo>
                    <a:pt x="281" y="16928"/>
                    <a:pt x="337" y="16858"/>
                    <a:pt x="337" y="16774"/>
                  </a:cubicBezTo>
                  <a:cubicBezTo>
                    <a:pt x="337" y="16690"/>
                    <a:pt x="281" y="16634"/>
                    <a:pt x="197" y="16634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109;p33">
              <a:extLst>
                <a:ext uri="{FF2B5EF4-FFF2-40B4-BE49-F238E27FC236}">
                  <a16:creationId xmlns:a16="http://schemas.microsoft.com/office/drawing/2014/main" id="{AD40F91C-76F4-11D9-EA82-9C4E5B7E2FD7}"/>
                </a:ext>
              </a:extLst>
            </p:cNvPr>
            <p:cNvSpPr/>
            <p:nvPr/>
          </p:nvSpPr>
          <p:spPr>
            <a:xfrm>
              <a:off x="871661" y="5623637"/>
              <a:ext cx="267105" cy="243324"/>
            </a:xfrm>
            <a:custGeom>
              <a:avLst/>
              <a:gdLst/>
              <a:ahLst/>
              <a:cxnLst/>
              <a:rect l="l" t="t" r="r" b="b"/>
              <a:pathLst>
                <a:path w="7548" h="6876" extrusionOk="0">
                  <a:moveTo>
                    <a:pt x="3774" y="1"/>
                  </a:moveTo>
                  <a:cubicBezTo>
                    <a:pt x="2895" y="1"/>
                    <a:pt x="2017" y="337"/>
                    <a:pt x="1345" y="1009"/>
                  </a:cubicBezTo>
                  <a:cubicBezTo>
                    <a:pt x="0" y="2353"/>
                    <a:pt x="0" y="4523"/>
                    <a:pt x="1345" y="5867"/>
                  </a:cubicBezTo>
                  <a:cubicBezTo>
                    <a:pt x="2017" y="6539"/>
                    <a:pt x="2895" y="6875"/>
                    <a:pt x="3774" y="6875"/>
                  </a:cubicBezTo>
                  <a:cubicBezTo>
                    <a:pt x="4652" y="6875"/>
                    <a:pt x="5531" y="6539"/>
                    <a:pt x="6203" y="5867"/>
                  </a:cubicBezTo>
                  <a:cubicBezTo>
                    <a:pt x="7547" y="4523"/>
                    <a:pt x="7547" y="2353"/>
                    <a:pt x="6203" y="1009"/>
                  </a:cubicBezTo>
                  <a:cubicBezTo>
                    <a:pt x="5531" y="337"/>
                    <a:pt x="4652" y="1"/>
                    <a:pt x="377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110;p33">
              <a:extLst>
                <a:ext uri="{FF2B5EF4-FFF2-40B4-BE49-F238E27FC236}">
                  <a16:creationId xmlns:a16="http://schemas.microsoft.com/office/drawing/2014/main" id="{E9E0EE48-8B9F-7F09-7997-D6058103DDFE}"/>
                </a:ext>
              </a:extLst>
            </p:cNvPr>
            <p:cNvSpPr/>
            <p:nvPr/>
          </p:nvSpPr>
          <p:spPr>
            <a:xfrm>
              <a:off x="805768" y="5588284"/>
              <a:ext cx="296795" cy="254401"/>
            </a:xfrm>
            <a:custGeom>
              <a:avLst/>
              <a:gdLst/>
              <a:ahLst/>
              <a:cxnLst/>
              <a:rect l="l" t="t" r="r" b="b"/>
              <a:pathLst>
                <a:path w="8387" h="7189" extrusionOk="0">
                  <a:moveTo>
                    <a:pt x="4789" y="300"/>
                  </a:moveTo>
                  <a:cubicBezTo>
                    <a:pt x="6609" y="300"/>
                    <a:pt x="8093" y="1770"/>
                    <a:pt x="8093" y="3590"/>
                  </a:cubicBezTo>
                  <a:cubicBezTo>
                    <a:pt x="8093" y="5573"/>
                    <a:pt x="6466" y="6894"/>
                    <a:pt x="4772" y="6894"/>
                  </a:cubicBezTo>
                  <a:cubicBezTo>
                    <a:pt x="3966" y="6894"/>
                    <a:pt x="3146" y="6596"/>
                    <a:pt x="2478" y="5928"/>
                  </a:cubicBezTo>
                  <a:cubicBezTo>
                    <a:pt x="406" y="3856"/>
                    <a:pt x="1862" y="314"/>
                    <a:pt x="4789" y="300"/>
                  </a:cubicBezTo>
                  <a:close/>
                  <a:moveTo>
                    <a:pt x="4761" y="1"/>
                  </a:moveTo>
                  <a:cubicBezTo>
                    <a:pt x="3880" y="1"/>
                    <a:pt x="2983" y="327"/>
                    <a:pt x="2254" y="1056"/>
                  </a:cubicBezTo>
                  <a:cubicBezTo>
                    <a:pt x="0" y="3324"/>
                    <a:pt x="1596" y="7188"/>
                    <a:pt x="4789" y="7188"/>
                  </a:cubicBezTo>
                  <a:cubicBezTo>
                    <a:pt x="6777" y="7174"/>
                    <a:pt x="8387" y="5578"/>
                    <a:pt x="8387" y="3590"/>
                  </a:cubicBezTo>
                  <a:cubicBezTo>
                    <a:pt x="8377" y="1430"/>
                    <a:pt x="6605" y="1"/>
                    <a:pt x="476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111;p33">
              <a:extLst>
                <a:ext uri="{FF2B5EF4-FFF2-40B4-BE49-F238E27FC236}">
                  <a16:creationId xmlns:a16="http://schemas.microsoft.com/office/drawing/2014/main" id="{C8C85C2D-38D1-9860-460F-0A6246F4B5EF}"/>
                </a:ext>
              </a:extLst>
            </p:cNvPr>
            <p:cNvSpPr/>
            <p:nvPr/>
          </p:nvSpPr>
          <p:spPr>
            <a:xfrm>
              <a:off x="1097078" y="5710336"/>
              <a:ext cx="1661338" cy="10439"/>
            </a:xfrm>
            <a:custGeom>
              <a:avLst/>
              <a:gdLst/>
              <a:ahLst/>
              <a:cxnLst/>
              <a:rect l="l" t="t" r="r" b="b"/>
              <a:pathLst>
                <a:path w="46947" h="295" extrusionOk="0">
                  <a:moveTo>
                    <a:pt x="1" y="1"/>
                  </a:moveTo>
                  <a:lnTo>
                    <a:pt x="1" y="295"/>
                  </a:lnTo>
                  <a:lnTo>
                    <a:pt x="46947" y="295"/>
                  </a:lnTo>
                  <a:lnTo>
                    <a:pt x="46947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112;p33">
              <a:extLst>
                <a:ext uri="{FF2B5EF4-FFF2-40B4-BE49-F238E27FC236}">
                  <a16:creationId xmlns:a16="http://schemas.microsoft.com/office/drawing/2014/main" id="{AE417AC0-9CAD-97F6-644B-1D0CDC744C34}"/>
                </a:ext>
              </a:extLst>
            </p:cNvPr>
            <p:cNvSpPr/>
            <p:nvPr/>
          </p:nvSpPr>
          <p:spPr>
            <a:xfrm>
              <a:off x="2746987" y="5623637"/>
              <a:ext cx="284445" cy="243855"/>
            </a:xfrm>
            <a:custGeom>
              <a:avLst/>
              <a:gdLst/>
              <a:ahLst/>
              <a:cxnLst/>
              <a:rect l="l" t="t" r="r" b="b"/>
              <a:pathLst>
                <a:path w="8038" h="6891" extrusionOk="0">
                  <a:moveTo>
                    <a:pt x="4607" y="1"/>
                  </a:moveTo>
                  <a:cubicBezTo>
                    <a:pt x="1541" y="1"/>
                    <a:pt x="1" y="3711"/>
                    <a:pt x="2171" y="5881"/>
                  </a:cubicBezTo>
                  <a:cubicBezTo>
                    <a:pt x="2872" y="6578"/>
                    <a:pt x="3733" y="6890"/>
                    <a:pt x="4577" y="6890"/>
                  </a:cubicBezTo>
                  <a:cubicBezTo>
                    <a:pt x="6344" y="6890"/>
                    <a:pt x="8038" y="5520"/>
                    <a:pt x="8038" y="3445"/>
                  </a:cubicBezTo>
                  <a:cubicBezTo>
                    <a:pt x="8038" y="1541"/>
                    <a:pt x="6497" y="1"/>
                    <a:pt x="460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r>
                <a:rPr lang="en" sz="3600" kern="0">
                  <a:solidFill>
                    <a:srgbClr val="000000"/>
                  </a:solidFill>
                  <a:cs typeface="Arial"/>
                  <a:sym typeface="Arial"/>
                </a:rPr>
                <a:t>  </a:t>
              </a: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113;p33">
              <a:extLst>
                <a:ext uri="{FF2B5EF4-FFF2-40B4-BE49-F238E27FC236}">
                  <a16:creationId xmlns:a16="http://schemas.microsoft.com/office/drawing/2014/main" id="{BB887933-0842-8CB4-42CE-DE1B4F0ABDDB}"/>
                </a:ext>
              </a:extLst>
            </p:cNvPr>
            <p:cNvSpPr/>
            <p:nvPr/>
          </p:nvSpPr>
          <p:spPr>
            <a:xfrm>
              <a:off x="2710324" y="5588284"/>
              <a:ext cx="296830" cy="254401"/>
            </a:xfrm>
            <a:custGeom>
              <a:avLst/>
              <a:gdLst/>
              <a:ahLst/>
              <a:cxnLst/>
              <a:rect l="l" t="t" r="r" b="b"/>
              <a:pathLst>
                <a:path w="8388" h="7189" extrusionOk="0">
                  <a:moveTo>
                    <a:pt x="4803" y="300"/>
                  </a:moveTo>
                  <a:cubicBezTo>
                    <a:pt x="6609" y="314"/>
                    <a:pt x="8079" y="1770"/>
                    <a:pt x="8093" y="3590"/>
                  </a:cubicBezTo>
                  <a:cubicBezTo>
                    <a:pt x="8093" y="5580"/>
                    <a:pt x="6470" y="6897"/>
                    <a:pt x="4774" y="6897"/>
                  </a:cubicBezTo>
                  <a:cubicBezTo>
                    <a:pt x="3965" y="6897"/>
                    <a:pt x="3139" y="6597"/>
                    <a:pt x="2465" y="5928"/>
                  </a:cubicBezTo>
                  <a:cubicBezTo>
                    <a:pt x="393" y="3856"/>
                    <a:pt x="1863" y="300"/>
                    <a:pt x="4803" y="300"/>
                  </a:cubicBezTo>
                  <a:close/>
                  <a:moveTo>
                    <a:pt x="4762" y="1"/>
                  </a:moveTo>
                  <a:cubicBezTo>
                    <a:pt x="3881" y="1"/>
                    <a:pt x="2984" y="327"/>
                    <a:pt x="2255" y="1056"/>
                  </a:cubicBezTo>
                  <a:cubicBezTo>
                    <a:pt x="1" y="3324"/>
                    <a:pt x="1597" y="7188"/>
                    <a:pt x="4803" y="7188"/>
                  </a:cubicBezTo>
                  <a:cubicBezTo>
                    <a:pt x="6777" y="7174"/>
                    <a:pt x="8387" y="5578"/>
                    <a:pt x="8387" y="3590"/>
                  </a:cubicBezTo>
                  <a:cubicBezTo>
                    <a:pt x="8378" y="1430"/>
                    <a:pt x="6606" y="1"/>
                    <a:pt x="476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114;p33">
              <a:extLst>
                <a:ext uri="{FF2B5EF4-FFF2-40B4-BE49-F238E27FC236}">
                  <a16:creationId xmlns:a16="http://schemas.microsoft.com/office/drawing/2014/main" id="{6D68E3F5-C52C-3DB2-1D4D-21B5E86DEA1E}"/>
                </a:ext>
              </a:extLst>
            </p:cNvPr>
            <p:cNvSpPr/>
            <p:nvPr/>
          </p:nvSpPr>
          <p:spPr>
            <a:xfrm>
              <a:off x="3001670" y="5710336"/>
              <a:ext cx="1661338" cy="10439"/>
            </a:xfrm>
            <a:custGeom>
              <a:avLst/>
              <a:gdLst/>
              <a:ahLst/>
              <a:cxnLst/>
              <a:rect l="l" t="t" r="r" b="b"/>
              <a:pathLst>
                <a:path w="46947" h="295" extrusionOk="0">
                  <a:moveTo>
                    <a:pt x="0" y="1"/>
                  </a:moveTo>
                  <a:lnTo>
                    <a:pt x="0" y="295"/>
                  </a:lnTo>
                  <a:lnTo>
                    <a:pt x="46946" y="295"/>
                  </a:lnTo>
                  <a:lnTo>
                    <a:pt x="4694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115;p33">
              <a:extLst>
                <a:ext uri="{FF2B5EF4-FFF2-40B4-BE49-F238E27FC236}">
                  <a16:creationId xmlns:a16="http://schemas.microsoft.com/office/drawing/2014/main" id="{CC1FC9AE-08B6-C0DF-351E-C0762D7CBE73}"/>
                </a:ext>
              </a:extLst>
            </p:cNvPr>
            <p:cNvSpPr/>
            <p:nvPr/>
          </p:nvSpPr>
          <p:spPr>
            <a:xfrm>
              <a:off x="4683284" y="5619886"/>
              <a:ext cx="267600" cy="243572"/>
            </a:xfrm>
            <a:custGeom>
              <a:avLst/>
              <a:gdLst/>
              <a:ahLst/>
              <a:cxnLst/>
              <a:rect l="l" t="t" r="r" b="b"/>
              <a:pathLst>
                <a:path w="7562" h="6883" extrusionOk="0">
                  <a:moveTo>
                    <a:pt x="3790" y="1"/>
                  </a:moveTo>
                  <a:cubicBezTo>
                    <a:pt x="2228" y="1"/>
                    <a:pt x="807" y="1071"/>
                    <a:pt x="434" y="2655"/>
                  </a:cubicBezTo>
                  <a:cubicBezTo>
                    <a:pt x="0" y="4503"/>
                    <a:pt x="1135" y="6351"/>
                    <a:pt x="2983" y="6785"/>
                  </a:cubicBezTo>
                  <a:cubicBezTo>
                    <a:pt x="3253" y="6851"/>
                    <a:pt x="3524" y="6882"/>
                    <a:pt x="3791" y="6882"/>
                  </a:cubicBezTo>
                  <a:cubicBezTo>
                    <a:pt x="5345" y="6882"/>
                    <a:pt x="6757" y="5815"/>
                    <a:pt x="7127" y="4237"/>
                  </a:cubicBezTo>
                  <a:cubicBezTo>
                    <a:pt x="7561" y="2389"/>
                    <a:pt x="6427" y="541"/>
                    <a:pt x="4579" y="93"/>
                  </a:cubicBezTo>
                  <a:cubicBezTo>
                    <a:pt x="4315" y="31"/>
                    <a:pt x="4050" y="1"/>
                    <a:pt x="379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116;p33">
              <a:extLst>
                <a:ext uri="{FF2B5EF4-FFF2-40B4-BE49-F238E27FC236}">
                  <a16:creationId xmlns:a16="http://schemas.microsoft.com/office/drawing/2014/main" id="{697BA008-FB34-7A4D-C235-C72816B1EBC5}"/>
                </a:ext>
              </a:extLst>
            </p:cNvPr>
            <p:cNvSpPr/>
            <p:nvPr/>
          </p:nvSpPr>
          <p:spPr>
            <a:xfrm>
              <a:off x="4614916" y="5588284"/>
              <a:ext cx="296795" cy="254401"/>
            </a:xfrm>
            <a:custGeom>
              <a:avLst/>
              <a:gdLst/>
              <a:ahLst/>
              <a:cxnLst/>
              <a:rect l="l" t="t" r="r" b="b"/>
              <a:pathLst>
                <a:path w="8387" h="7189" extrusionOk="0">
                  <a:moveTo>
                    <a:pt x="4803" y="300"/>
                  </a:moveTo>
                  <a:cubicBezTo>
                    <a:pt x="6609" y="314"/>
                    <a:pt x="8079" y="1770"/>
                    <a:pt x="8093" y="3590"/>
                  </a:cubicBezTo>
                  <a:cubicBezTo>
                    <a:pt x="8093" y="5580"/>
                    <a:pt x="6469" y="6897"/>
                    <a:pt x="4773" y="6897"/>
                  </a:cubicBezTo>
                  <a:cubicBezTo>
                    <a:pt x="3964" y="6897"/>
                    <a:pt x="3138" y="6597"/>
                    <a:pt x="2464" y="5928"/>
                  </a:cubicBezTo>
                  <a:cubicBezTo>
                    <a:pt x="392" y="3856"/>
                    <a:pt x="1862" y="300"/>
                    <a:pt x="4803" y="300"/>
                  </a:cubicBezTo>
                  <a:close/>
                  <a:moveTo>
                    <a:pt x="4761" y="1"/>
                  </a:moveTo>
                  <a:cubicBezTo>
                    <a:pt x="3880" y="1"/>
                    <a:pt x="2983" y="327"/>
                    <a:pt x="2254" y="1056"/>
                  </a:cubicBezTo>
                  <a:cubicBezTo>
                    <a:pt x="0" y="3324"/>
                    <a:pt x="1596" y="7188"/>
                    <a:pt x="4803" y="7188"/>
                  </a:cubicBezTo>
                  <a:cubicBezTo>
                    <a:pt x="6777" y="7174"/>
                    <a:pt x="8387" y="5578"/>
                    <a:pt x="8387" y="3590"/>
                  </a:cubicBezTo>
                  <a:cubicBezTo>
                    <a:pt x="8378" y="1430"/>
                    <a:pt x="6605" y="1"/>
                    <a:pt x="476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117;p33">
              <a:extLst>
                <a:ext uri="{FF2B5EF4-FFF2-40B4-BE49-F238E27FC236}">
                  <a16:creationId xmlns:a16="http://schemas.microsoft.com/office/drawing/2014/main" id="{7ECE2BF1-2AE6-F233-7DC2-4B0DE0FEB553}"/>
                </a:ext>
              </a:extLst>
            </p:cNvPr>
            <p:cNvSpPr/>
            <p:nvPr/>
          </p:nvSpPr>
          <p:spPr>
            <a:xfrm>
              <a:off x="4906227" y="5710336"/>
              <a:ext cx="1661338" cy="10439"/>
            </a:xfrm>
            <a:custGeom>
              <a:avLst/>
              <a:gdLst/>
              <a:ahLst/>
              <a:cxnLst/>
              <a:rect l="l" t="t" r="r" b="b"/>
              <a:pathLst>
                <a:path w="46947" h="295" extrusionOk="0">
                  <a:moveTo>
                    <a:pt x="1" y="1"/>
                  </a:moveTo>
                  <a:lnTo>
                    <a:pt x="1" y="295"/>
                  </a:lnTo>
                  <a:lnTo>
                    <a:pt x="46947" y="295"/>
                  </a:lnTo>
                  <a:lnTo>
                    <a:pt x="46947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118;p33">
              <a:extLst>
                <a:ext uri="{FF2B5EF4-FFF2-40B4-BE49-F238E27FC236}">
                  <a16:creationId xmlns:a16="http://schemas.microsoft.com/office/drawing/2014/main" id="{C6C199C6-3DED-5B4F-4F1D-995BFEF87F3E}"/>
                </a:ext>
              </a:extLst>
            </p:cNvPr>
            <p:cNvSpPr/>
            <p:nvPr/>
          </p:nvSpPr>
          <p:spPr>
            <a:xfrm>
              <a:off x="6556630" y="5623637"/>
              <a:ext cx="284445" cy="243855"/>
            </a:xfrm>
            <a:custGeom>
              <a:avLst/>
              <a:gdLst/>
              <a:ahLst/>
              <a:cxnLst/>
              <a:rect l="l" t="t" r="r" b="b"/>
              <a:pathLst>
                <a:path w="8038" h="6891" extrusionOk="0">
                  <a:moveTo>
                    <a:pt x="4593" y="1"/>
                  </a:moveTo>
                  <a:cubicBezTo>
                    <a:pt x="1527" y="1"/>
                    <a:pt x="1" y="3711"/>
                    <a:pt x="2157" y="5881"/>
                  </a:cubicBezTo>
                  <a:cubicBezTo>
                    <a:pt x="2858" y="6578"/>
                    <a:pt x="3720" y="6890"/>
                    <a:pt x="4566" y="6890"/>
                  </a:cubicBezTo>
                  <a:cubicBezTo>
                    <a:pt x="6338" y="6890"/>
                    <a:pt x="8038" y="5520"/>
                    <a:pt x="8038" y="3445"/>
                  </a:cubicBezTo>
                  <a:cubicBezTo>
                    <a:pt x="8038" y="1541"/>
                    <a:pt x="6497" y="1"/>
                    <a:pt x="459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119;p33">
              <a:extLst>
                <a:ext uri="{FF2B5EF4-FFF2-40B4-BE49-F238E27FC236}">
                  <a16:creationId xmlns:a16="http://schemas.microsoft.com/office/drawing/2014/main" id="{607AB15F-ACD5-550B-BDF5-86DC1C7FDDEB}"/>
                </a:ext>
              </a:extLst>
            </p:cNvPr>
            <p:cNvSpPr/>
            <p:nvPr/>
          </p:nvSpPr>
          <p:spPr>
            <a:xfrm>
              <a:off x="6519471" y="5588284"/>
              <a:ext cx="296830" cy="254401"/>
            </a:xfrm>
            <a:custGeom>
              <a:avLst/>
              <a:gdLst/>
              <a:ahLst/>
              <a:cxnLst/>
              <a:rect l="l" t="t" r="r" b="b"/>
              <a:pathLst>
                <a:path w="8388" h="7189" extrusionOk="0">
                  <a:moveTo>
                    <a:pt x="4803" y="300"/>
                  </a:moveTo>
                  <a:cubicBezTo>
                    <a:pt x="6609" y="314"/>
                    <a:pt x="8079" y="1770"/>
                    <a:pt x="8093" y="3590"/>
                  </a:cubicBezTo>
                  <a:cubicBezTo>
                    <a:pt x="8093" y="5580"/>
                    <a:pt x="6470" y="6897"/>
                    <a:pt x="4778" y="6897"/>
                  </a:cubicBezTo>
                  <a:cubicBezTo>
                    <a:pt x="3971" y="6897"/>
                    <a:pt x="3148" y="6597"/>
                    <a:pt x="2479" y="5928"/>
                  </a:cubicBezTo>
                  <a:cubicBezTo>
                    <a:pt x="393" y="3856"/>
                    <a:pt x="1863" y="300"/>
                    <a:pt x="4803" y="300"/>
                  </a:cubicBezTo>
                  <a:close/>
                  <a:moveTo>
                    <a:pt x="4765" y="1"/>
                  </a:moveTo>
                  <a:cubicBezTo>
                    <a:pt x="3882" y="1"/>
                    <a:pt x="2984" y="327"/>
                    <a:pt x="2255" y="1056"/>
                  </a:cubicBezTo>
                  <a:cubicBezTo>
                    <a:pt x="1" y="3324"/>
                    <a:pt x="1611" y="7188"/>
                    <a:pt x="4803" y="7188"/>
                  </a:cubicBezTo>
                  <a:cubicBezTo>
                    <a:pt x="6777" y="7174"/>
                    <a:pt x="8388" y="5578"/>
                    <a:pt x="8388" y="3590"/>
                  </a:cubicBezTo>
                  <a:cubicBezTo>
                    <a:pt x="8388" y="1430"/>
                    <a:pt x="6612" y="1"/>
                    <a:pt x="4765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120;p33">
              <a:extLst>
                <a:ext uri="{FF2B5EF4-FFF2-40B4-BE49-F238E27FC236}">
                  <a16:creationId xmlns:a16="http://schemas.microsoft.com/office/drawing/2014/main" id="{966735DB-E4DB-F524-8804-805DAA7B2F16}"/>
                </a:ext>
              </a:extLst>
            </p:cNvPr>
            <p:cNvSpPr/>
            <p:nvPr/>
          </p:nvSpPr>
          <p:spPr>
            <a:xfrm>
              <a:off x="6810817" y="5710336"/>
              <a:ext cx="1661338" cy="10439"/>
            </a:xfrm>
            <a:custGeom>
              <a:avLst/>
              <a:gdLst/>
              <a:ahLst/>
              <a:cxnLst/>
              <a:rect l="l" t="t" r="r" b="b"/>
              <a:pathLst>
                <a:path w="46947" h="295" extrusionOk="0">
                  <a:moveTo>
                    <a:pt x="0" y="1"/>
                  </a:moveTo>
                  <a:lnTo>
                    <a:pt x="0" y="295"/>
                  </a:lnTo>
                  <a:lnTo>
                    <a:pt x="46946" y="295"/>
                  </a:lnTo>
                  <a:lnTo>
                    <a:pt x="4694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121;p33">
              <a:extLst>
                <a:ext uri="{FF2B5EF4-FFF2-40B4-BE49-F238E27FC236}">
                  <a16:creationId xmlns:a16="http://schemas.microsoft.com/office/drawing/2014/main" id="{3B45605F-5AC0-17E3-F4C7-742C7C1E751F}"/>
                </a:ext>
              </a:extLst>
            </p:cNvPr>
            <p:cNvSpPr/>
            <p:nvPr/>
          </p:nvSpPr>
          <p:spPr>
            <a:xfrm>
              <a:off x="8501845" y="5623637"/>
              <a:ext cx="243820" cy="243324"/>
            </a:xfrm>
            <a:custGeom>
              <a:avLst/>
              <a:gdLst/>
              <a:ahLst/>
              <a:cxnLst/>
              <a:rect l="l" t="t" r="r" b="b"/>
              <a:pathLst>
                <a:path w="6890" h="6876" extrusionOk="0">
                  <a:moveTo>
                    <a:pt x="3445" y="1"/>
                  </a:moveTo>
                  <a:cubicBezTo>
                    <a:pt x="1541" y="1"/>
                    <a:pt x="1" y="1541"/>
                    <a:pt x="1" y="3445"/>
                  </a:cubicBezTo>
                  <a:cubicBezTo>
                    <a:pt x="1" y="5335"/>
                    <a:pt x="1541" y="6875"/>
                    <a:pt x="3445" y="6875"/>
                  </a:cubicBezTo>
                  <a:cubicBezTo>
                    <a:pt x="5349" y="6875"/>
                    <a:pt x="6889" y="5335"/>
                    <a:pt x="6889" y="3445"/>
                  </a:cubicBezTo>
                  <a:cubicBezTo>
                    <a:pt x="6889" y="1541"/>
                    <a:pt x="5349" y="1"/>
                    <a:pt x="344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122;p33">
              <a:extLst>
                <a:ext uri="{FF2B5EF4-FFF2-40B4-BE49-F238E27FC236}">
                  <a16:creationId xmlns:a16="http://schemas.microsoft.com/office/drawing/2014/main" id="{0F1276BB-D5D9-4A99-DB3D-6F08F451D30B}"/>
                </a:ext>
              </a:extLst>
            </p:cNvPr>
            <p:cNvSpPr/>
            <p:nvPr/>
          </p:nvSpPr>
          <p:spPr>
            <a:xfrm>
              <a:off x="8424063" y="5588284"/>
              <a:ext cx="296830" cy="254401"/>
            </a:xfrm>
            <a:custGeom>
              <a:avLst/>
              <a:gdLst/>
              <a:ahLst/>
              <a:cxnLst/>
              <a:rect l="l" t="t" r="r" b="b"/>
              <a:pathLst>
                <a:path w="8388" h="7189" extrusionOk="0">
                  <a:moveTo>
                    <a:pt x="4803" y="300"/>
                  </a:moveTo>
                  <a:cubicBezTo>
                    <a:pt x="6609" y="314"/>
                    <a:pt x="8079" y="1770"/>
                    <a:pt x="8093" y="3590"/>
                  </a:cubicBezTo>
                  <a:cubicBezTo>
                    <a:pt x="8093" y="5580"/>
                    <a:pt x="6469" y="6897"/>
                    <a:pt x="4778" y="6897"/>
                  </a:cubicBezTo>
                  <a:cubicBezTo>
                    <a:pt x="3971" y="6897"/>
                    <a:pt x="3148" y="6597"/>
                    <a:pt x="2479" y="5928"/>
                  </a:cubicBezTo>
                  <a:cubicBezTo>
                    <a:pt x="392" y="3856"/>
                    <a:pt x="1862" y="300"/>
                    <a:pt x="4803" y="300"/>
                  </a:cubicBezTo>
                  <a:close/>
                  <a:moveTo>
                    <a:pt x="4773" y="1"/>
                  </a:moveTo>
                  <a:cubicBezTo>
                    <a:pt x="3893" y="1"/>
                    <a:pt x="2997" y="327"/>
                    <a:pt x="2269" y="1056"/>
                  </a:cubicBezTo>
                  <a:cubicBezTo>
                    <a:pt x="0" y="3324"/>
                    <a:pt x="1596" y="7188"/>
                    <a:pt x="4803" y="7188"/>
                  </a:cubicBezTo>
                  <a:cubicBezTo>
                    <a:pt x="6777" y="7174"/>
                    <a:pt x="8387" y="5578"/>
                    <a:pt x="8387" y="3604"/>
                  </a:cubicBezTo>
                  <a:cubicBezTo>
                    <a:pt x="8387" y="1434"/>
                    <a:pt x="6616" y="1"/>
                    <a:pt x="477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123;p33">
              <a:extLst>
                <a:ext uri="{FF2B5EF4-FFF2-40B4-BE49-F238E27FC236}">
                  <a16:creationId xmlns:a16="http://schemas.microsoft.com/office/drawing/2014/main" id="{05A14BB3-8A1C-1568-DD87-3E8F824A41DF}"/>
                </a:ext>
              </a:extLst>
            </p:cNvPr>
            <p:cNvSpPr/>
            <p:nvPr/>
          </p:nvSpPr>
          <p:spPr>
            <a:xfrm>
              <a:off x="8715408" y="5710336"/>
              <a:ext cx="1661302" cy="10439"/>
            </a:xfrm>
            <a:custGeom>
              <a:avLst/>
              <a:gdLst/>
              <a:ahLst/>
              <a:cxnLst/>
              <a:rect l="l" t="t" r="r" b="b"/>
              <a:pathLst>
                <a:path w="46946" h="295" extrusionOk="0">
                  <a:moveTo>
                    <a:pt x="0" y="1"/>
                  </a:moveTo>
                  <a:lnTo>
                    <a:pt x="0" y="295"/>
                  </a:lnTo>
                  <a:lnTo>
                    <a:pt x="46946" y="295"/>
                  </a:lnTo>
                  <a:lnTo>
                    <a:pt x="46946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124;p33">
              <a:extLst>
                <a:ext uri="{FF2B5EF4-FFF2-40B4-BE49-F238E27FC236}">
                  <a16:creationId xmlns:a16="http://schemas.microsoft.com/office/drawing/2014/main" id="{BA44D7F3-91B8-DD17-D306-4C7642A0B232}"/>
                </a:ext>
              </a:extLst>
            </p:cNvPr>
            <p:cNvSpPr/>
            <p:nvPr/>
          </p:nvSpPr>
          <p:spPr>
            <a:xfrm>
              <a:off x="10365778" y="5623637"/>
              <a:ext cx="284445" cy="243855"/>
            </a:xfrm>
            <a:custGeom>
              <a:avLst/>
              <a:gdLst/>
              <a:ahLst/>
              <a:cxnLst/>
              <a:rect l="l" t="t" r="r" b="b"/>
              <a:pathLst>
                <a:path w="8038" h="6891" extrusionOk="0">
                  <a:moveTo>
                    <a:pt x="4593" y="1"/>
                  </a:moveTo>
                  <a:cubicBezTo>
                    <a:pt x="1527" y="1"/>
                    <a:pt x="1" y="3711"/>
                    <a:pt x="2171" y="5881"/>
                  </a:cubicBezTo>
                  <a:cubicBezTo>
                    <a:pt x="2868" y="6578"/>
                    <a:pt x="3727" y="6890"/>
                    <a:pt x="4571" y="6890"/>
                  </a:cubicBezTo>
                  <a:cubicBezTo>
                    <a:pt x="6338" y="6890"/>
                    <a:pt x="8038" y="5520"/>
                    <a:pt x="8038" y="3445"/>
                  </a:cubicBezTo>
                  <a:cubicBezTo>
                    <a:pt x="8038" y="1541"/>
                    <a:pt x="6497" y="1"/>
                    <a:pt x="4593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A2E4E8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125;p33">
              <a:extLst>
                <a:ext uri="{FF2B5EF4-FFF2-40B4-BE49-F238E27FC236}">
                  <a16:creationId xmlns:a16="http://schemas.microsoft.com/office/drawing/2014/main" id="{92B73519-4D03-1431-C73C-ABA44476F376}"/>
                </a:ext>
              </a:extLst>
            </p:cNvPr>
            <p:cNvSpPr/>
            <p:nvPr/>
          </p:nvSpPr>
          <p:spPr>
            <a:xfrm>
              <a:off x="10328619" y="5588284"/>
              <a:ext cx="296830" cy="254401"/>
            </a:xfrm>
            <a:custGeom>
              <a:avLst/>
              <a:gdLst/>
              <a:ahLst/>
              <a:cxnLst/>
              <a:rect l="l" t="t" r="r" b="b"/>
              <a:pathLst>
                <a:path w="8388" h="7189" extrusionOk="0">
                  <a:moveTo>
                    <a:pt x="4803" y="300"/>
                  </a:moveTo>
                  <a:cubicBezTo>
                    <a:pt x="6609" y="314"/>
                    <a:pt x="8094" y="1770"/>
                    <a:pt x="8094" y="3590"/>
                  </a:cubicBezTo>
                  <a:cubicBezTo>
                    <a:pt x="8094" y="5580"/>
                    <a:pt x="6470" y="6897"/>
                    <a:pt x="4778" y="6897"/>
                  </a:cubicBezTo>
                  <a:cubicBezTo>
                    <a:pt x="3971" y="6897"/>
                    <a:pt x="3148" y="6597"/>
                    <a:pt x="2479" y="5928"/>
                  </a:cubicBezTo>
                  <a:cubicBezTo>
                    <a:pt x="393" y="3856"/>
                    <a:pt x="1863" y="300"/>
                    <a:pt x="4803" y="300"/>
                  </a:cubicBezTo>
                  <a:close/>
                  <a:moveTo>
                    <a:pt x="4774" y="1"/>
                  </a:moveTo>
                  <a:cubicBezTo>
                    <a:pt x="3894" y="1"/>
                    <a:pt x="2997" y="327"/>
                    <a:pt x="2269" y="1056"/>
                  </a:cubicBezTo>
                  <a:cubicBezTo>
                    <a:pt x="1" y="3324"/>
                    <a:pt x="1611" y="7188"/>
                    <a:pt x="4803" y="7188"/>
                  </a:cubicBezTo>
                  <a:cubicBezTo>
                    <a:pt x="6777" y="7188"/>
                    <a:pt x="8388" y="5578"/>
                    <a:pt x="8388" y="3604"/>
                  </a:cubicBezTo>
                  <a:cubicBezTo>
                    <a:pt x="8388" y="1434"/>
                    <a:pt x="6617" y="1"/>
                    <a:pt x="4774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157;p33">
              <a:extLst>
                <a:ext uri="{FF2B5EF4-FFF2-40B4-BE49-F238E27FC236}">
                  <a16:creationId xmlns:a16="http://schemas.microsoft.com/office/drawing/2014/main" id="{76EA0F20-8D29-400F-A0CE-6F41CFF18C85}"/>
                </a:ext>
              </a:extLst>
            </p:cNvPr>
            <p:cNvSpPr/>
            <p:nvPr/>
          </p:nvSpPr>
          <p:spPr>
            <a:xfrm>
              <a:off x="1107481" y="4872825"/>
              <a:ext cx="2614267" cy="629816"/>
            </a:xfrm>
            <a:custGeom>
              <a:avLst/>
              <a:gdLst/>
              <a:ahLst/>
              <a:cxnLst/>
              <a:rect l="l" t="t" r="r" b="b"/>
              <a:pathLst>
                <a:path w="24139" h="8290" extrusionOk="0">
                  <a:moveTo>
                    <a:pt x="23845" y="295"/>
                  </a:moveTo>
                  <a:lnTo>
                    <a:pt x="23845" y="7995"/>
                  </a:lnTo>
                  <a:lnTo>
                    <a:pt x="3445" y="7995"/>
                  </a:lnTo>
                  <a:lnTo>
                    <a:pt x="3445" y="5783"/>
                  </a:lnTo>
                  <a:lnTo>
                    <a:pt x="603" y="4145"/>
                  </a:lnTo>
                  <a:lnTo>
                    <a:pt x="3445" y="2507"/>
                  </a:lnTo>
                  <a:lnTo>
                    <a:pt x="3445" y="295"/>
                  </a:lnTo>
                  <a:close/>
                  <a:moveTo>
                    <a:pt x="3151" y="1"/>
                  </a:moveTo>
                  <a:lnTo>
                    <a:pt x="3151" y="2339"/>
                  </a:lnTo>
                  <a:lnTo>
                    <a:pt x="1" y="4145"/>
                  </a:lnTo>
                  <a:lnTo>
                    <a:pt x="3151" y="5951"/>
                  </a:lnTo>
                  <a:lnTo>
                    <a:pt x="3151" y="8289"/>
                  </a:lnTo>
                  <a:lnTo>
                    <a:pt x="24139" y="8289"/>
                  </a:lnTo>
                  <a:lnTo>
                    <a:pt x="24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1172;p33">
              <a:extLst>
                <a:ext uri="{FF2B5EF4-FFF2-40B4-BE49-F238E27FC236}">
                  <a16:creationId xmlns:a16="http://schemas.microsoft.com/office/drawing/2014/main" id="{2A9BF8DD-3159-D654-D1E6-2C2A580FC732}"/>
                </a:ext>
              </a:extLst>
            </p:cNvPr>
            <p:cNvSpPr txBox="1"/>
            <p:nvPr/>
          </p:nvSpPr>
          <p:spPr>
            <a:xfrm>
              <a:off x="1442968" y="5148372"/>
              <a:ext cx="2195608" cy="52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algn="ctr" defTabSz="1219107">
                <a:buClr>
                  <a:srgbClr val="000000"/>
                </a:buClr>
              </a:pPr>
              <a:r>
                <a:rPr lang="en-GB" sz="2000" kern="0" dirty="0" err="1">
                  <a:solidFill>
                    <a:srgbClr val="B6E08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Biyolojik</a:t>
              </a:r>
              <a:r>
                <a:rPr lang="en-GB" sz="2000" kern="0" dirty="0">
                  <a:solidFill>
                    <a:srgbClr val="B6E08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sz="2000" kern="0" dirty="0" err="1">
                  <a:solidFill>
                    <a:srgbClr val="B6E08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Faktörler</a:t>
              </a:r>
              <a:r>
                <a:rPr lang="en-GB" sz="2000" kern="0" dirty="0">
                  <a:solidFill>
                    <a:srgbClr val="B6E08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</a:p>
            <a:p>
              <a:pPr algn="ctr" defTabSz="1219107">
                <a:buClr>
                  <a:srgbClr val="000000"/>
                </a:buClr>
              </a:pPr>
              <a:endParaRPr lang="en" sz="3600" kern="0" dirty="0">
                <a:solidFill>
                  <a:srgbClr val="B6E080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5" name="Google Shape;1178;p33">
              <a:extLst>
                <a:ext uri="{FF2B5EF4-FFF2-40B4-BE49-F238E27FC236}">
                  <a16:creationId xmlns:a16="http://schemas.microsoft.com/office/drawing/2014/main" id="{F944B975-258C-2129-FDF6-A1030CBC5BAC}"/>
                </a:ext>
              </a:extLst>
            </p:cNvPr>
            <p:cNvSpPr txBox="1"/>
            <p:nvPr/>
          </p:nvSpPr>
          <p:spPr>
            <a:xfrm>
              <a:off x="5052182" y="5034142"/>
              <a:ext cx="2704077" cy="30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algn="ctr" defTabSz="1219107">
                <a:buClr>
                  <a:srgbClr val="000000"/>
                </a:buClr>
              </a:pPr>
              <a:endParaRPr lang="en-GB" sz="3600" kern="0" dirty="0">
                <a:solidFill>
                  <a:srgbClr val="70C08D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6" name="Google Shape;1157;p33">
              <a:extLst>
                <a:ext uri="{FF2B5EF4-FFF2-40B4-BE49-F238E27FC236}">
                  <a16:creationId xmlns:a16="http://schemas.microsoft.com/office/drawing/2014/main" id="{03BFD637-DDB3-A194-96E0-1611B973D08F}"/>
                </a:ext>
              </a:extLst>
            </p:cNvPr>
            <p:cNvSpPr/>
            <p:nvPr/>
          </p:nvSpPr>
          <p:spPr>
            <a:xfrm>
              <a:off x="5027218" y="4873632"/>
              <a:ext cx="2614267" cy="629816"/>
            </a:xfrm>
            <a:custGeom>
              <a:avLst/>
              <a:gdLst/>
              <a:ahLst/>
              <a:cxnLst/>
              <a:rect l="l" t="t" r="r" b="b"/>
              <a:pathLst>
                <a:path w="24139" h="8290" extrusionOk="0">
                  <a:moveTo>
                    <a:pt x="23845" y="295"/>
                  </a:moveTo>
                  <a:lnTo>
                    <a:pt x="23845" y="7995"/>
                  </a:lnTo>
                  <a:lnTo>
                    <a:pt x="3445" y="7995"/>
                  </a:lnTo>
                  <a:lnTo>
                    <a:pt x="3445" y="5783"/>
                  </a:lnTo>
                  <a:lnTo>
                    <a:pt x="603" y="4145"/>
                  </a:lnTo>
                  <a:lnTo>
                    <a:pt x="3445" y="2507"/>
                  </a:lnTo>
                  <a:lnTo>
                    <a:pt x="3445" y="295"/>
                  </a:lnTo>
                  <a:close/>
                  <a:moveTo>
                    <a:pt x="3151" y="1"/>
                  </a:moveTo>
                  <a:lnTo>
                    <a:pt x="3151" y="2339"/>
                  </a:lnTo>
                  <a:lnTo>
                    <a:pt x="1" y="4145"/>
                  </a:lnTo>
                  <a:lnTo>
                    <a:pt x="3151" y="5951"/>
                  </a:lnTo>
                  <a:lnTo>
                    <a:pt x="3151" y="8289"/>
                  </a:lnTo>
                  <a:lnTo>
                    <a:pt x="24139" y="8289"/>
                  </a:lnTo>
                  <a:lnTo>
                    <a:pt x="24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157;p33">
              <a:extLst>
                <a:ext uri="{FF2B5EF4-FFF2-40B4-BE49-F238E27FC236}">
                  <a16:creationId xmlns:a16="http://schemas.microsoft.com/office/drawing/2014/main" id="{AF13A166-682B-9813-CEC5-595B6F73EA20}"/>
                </a:ext>
              </a:extLst>
            </p:cNvPr>
            <p:cNvSpPr/>
            <p:nvPr/>
          </p:nvSpPr>
          <p:spPr>
            <a:xfrm>
              <a:off x="8823669" y="4881457"/>
              <a:ext cx="2614267" cy="629816"/>
            </a:xfrm>
            <a:custGeom>
              <a:avLst/>
              <a:gdLst/>
              <a:ahLst/>
              <a:cxnLst/>
              <a:rect l="l" t="t" r="r" b="b"/>
              <a:pathLst>
                <a:path w="24139" h="8290" extrusionOk="0">
                  <a:moveTo>
                    <a:pt x="23845" y="295"/>
                  </a:moveTo>
                  <a:lnTo>
                    <a:pt x="23845" y="7995"/>
                  </a:lnTo>
                  <a:lnTo>
                    <a:pt x="3445" y="7995"/>
                  </a:lnTo>
                  <a:lnTo>
                    <a:pt x="3445" y="5783"/>
                  </a:lnTo>
                  <a:lnTo>
                    <a:pt x="603" y="4145"/>
                  </a:lnTo>
                  <a:lnTo>
                    <a:pt x="3445" y="2507"/>
                  </a:lnTo>
                  <a:lnTo>
                    <a:pt x="3445" y="295"/>
                  </a:lnTo>
                  <a:close/>
                  <a:moveTo>
                    <a:pt x="3151" y="1"/>
                  </a:moveTo>
                  <a:lnTo>
                    <a:pt x="3151" y="2339"/>
                  </a:lnTo>
                  <a:lnTo>
                    <a:pt x="1" y="4145"/>
                  </a:lnTo>
                  <a:lnTo>
                    <a:pt x="3151" y="5951"/>
                  </a:lnTo>
                  <a:lnTo>
                    <a:pt x="3151" y="8289"/>
                  </a:lnTo>
                  <a:lnTo>
                    <a:pt x="24139" y="8289"/>
                  </a:lnTo>
                  <a:lnTo>
                    <a:pt x="24139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defTabSz="1219107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8" name="Google Shape;8375;p75">
              <a:extLst>
                <a:ext uri="{FF2B5EF4-FFF2-40B4-BE49-F238E27FC236}">
                  <a16:creationId xmlns:a16="http://schemas.microsoft.com/office/drawing/2014/main" id="{BD553F1A-6417-C460-EFA0-E920CF3C89FF}"/>
                </a:ext>
              </a:extLst>
            </p:cNvPr>
            <p:cNvGrpSpPr/>
            <p:nvPr/>
          </p:nvGrpSpPr>
          <p:grpSpPr>
            <a:xfrm>
              <a:off x="4630142" y="4652655"/>
              <a:ext cx="299458" cy="303552"/>
              <a:chOff x="-35123050" y="3561225"/>
              <a:chExt cx="292225" cy="291100"/>
            </a:xfrm>
            <a:solidFill>
              <a:schemeClr val="bg1"/>
            </a:solidFill>
          </p:grpSpPr>
          <p:sp>
            <p:nvSpPr>
              <p:cNvPr id="43" name="Google Shape;8376;p75">
                <a:extLst>
                  <a:ext uri="{FF2B5EF4-FFF2-40B4-BE49-F238E27FC236}">
                    <a16:creationId xmlns:a16="http://schemas.microsoft.com/office/drawing/2014/main" id="{EBD538BB-97DC-909D-E41D-796010BAF45F}"/>
                  </a:ext>
                </a:extLst>
              </p:cNvPr>
              <p:cNvSpPr/>
              <p:nvPr/>
            </p:nvSpPr>
            <p:spPr>
              <a:xfrm>
                <a:off x="-35123050" y="3629750"/>
                <a:ext cx="205575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8903" extrusionOk="0">
                    <a:moveTo>
                      <a:pt x="2080" y="2710"/>
                    </a:moveTo>
                    <a:cubicBezTo>
                      <a:pt x="2458" y="2710"/>
                      <a:pt x="2741" y="3056"/>
                      <a:pt x="2741" y="3403"/>
                    </a:cubicBezTo>
                    <a:cubicBezTo>
                      <a:pt x="2741" y="3781"/>
                      <a:pt x="2426" y="4065"/>
                      <a:pt x="2080" y="4065"/>
                    </a:cubicBezTo>
                    <a:cubicBezTo>
                      <a:pt x="1733" y="4065"/>
                      <a:pt x="1418" y="3750"/>
                      <a:pt x="1418" y="3403"/>
                    </a:cubicBezTo>
                    <a:cubicBezTo>
                      <a:pt x="1418" y="3056"/>
                      <a:pt x="1670" y="2710"/>
                      <a:pt x="2080" y="2710"/>
                    </a:cubicBezTo>
                    <a:close/>
                    <a:moveTo>
                      <a:pt x="4127" y="2710"/>
                    </a:moveTo>
                    <a:cubicBezTo>
                      <a:pt x="4506" y="2710"/>
                      <a:pt x="4789" y="3056"/>
                      <a:pt x="4789" y="3403"/>
                    </a:cubicBezTo>
                    <a:cubicBezTo>
                      <a:pt x="4789" y="3781"/>
                      <a:pt x="4474" y="4065"/>
                      <a:pt x="4127" y="4065"/>
                    </a:cubicBezTo>
                    <a:cubicBezTo>
                      <a:pt x="3718" y="4065"/>
                      <a:pt x="3466" y="3750"/>
                      <a:pt x="3466" y="3403"/>
                    </a:cubicBezTo>
                    <a:cubicBezTo>
                      <a:pt x="3466" y="3056"/>
                      <a:pt x="3718" y="2710"/>
                      <a:pt x="4127" y="2710"/>
                    </a:cubicBezTo>
                    <a:close/>
                    <a:moveTo>
                      <a:pt x="6207" y="2710"/>
                    </a:moveTo>
                    <a:cubicBezTo>
                      <a:pt x="6616" y="2710"/>
                      <a:pt x="6868" y="3056"/>
                      <a:pt x="6868" y="3403"/>
                    </a:cubicBezTo>
                    <a:cubicBezTo>
                      <a:pt x="6868" y="3781"/>
                      <a:pt x="6553" y="4065"/>
                      <a:pt x="6207" y="4065"/>
                    </a:cubicBezTo>
                    <a:cubicBezTo>
                      <a:pt x="5829" y="4065"/>
                      <a:pt x="5545" y="3750"/>
                      <a:pt x="5545" y="3403"/>
                    </a:cubicBezTo>
                    <a:cubicBezTo>
                      <a:pt x="5514" y="3056"/>
                      <a:pt x="5829" y="2710"/>
                      <a:pt x="6207" y="2710"/>
                    </a:cubicBezTo>
                    <a:close/>
                    <a:moveTo>
                      <a:pt x="1733" y="0"/>
                    </a:moveTo>
                    <a:cubicBezTo>
                      <a:pt x="788" y="0"/>
                      <a:pt x="0" y="757"/>
                      <a:pt x="0" y="1702"/>
                    </a:cubicBezTo>
                    <a:lnTo>
                      <a:pt x="0" y="5136"/>
                    </a:lnTo>
                    <a:cubicBezTo>
                      <a:pt x="0" y="5955"/>
                      <a:pt x="630" y="6616"/>
                      <a:pt x="1418" y="6774"/>
                    </a:cubicBezTo>
                    <a:lnTo>
                      <a:pt x="1418" y="8570"/>
                    </a:lnTo>
                    <a:cubicBezTo>
                      <a:pt x="1418" y="8696"/>
                      <a:pt x="1481" y="8822"/>
                      <a:pt x="1607" y="8885"/>
                    </a:cubicBezTo>
                    <a:cubicBezTo>
                      <a:pt x="1649" y="8895"/>
                      <a:pt x="1695" y="8902"/>
                      <a:pt x="1739" y="8902"/>
                    </a:cubicBezTo>
                    <a:cubicBezTo>
                      <a:pt x="1828" y="8902"/>
                      <a:pt x="1912" y="8874"/>
                      <a:pt x="1954" y="8790"/>
                    </a:cubicBezTo>
                    <a:lnTo>
                      <a:pt x="3938" y="6837"/>
                    </a:lnTo>
                    <a:lnTo>
                      <a:pt x="6522" y="6837"/>
                    </a:lnTo>
                    <a:cubicBezTo>
                      <a:pt x="7467" y="6837"/>
                      <a:pt x="8223" y="6081"/>
                      <a:pt x="8223" y="5136"/>
                    </a:cubicBezTo>
                    <a:lnTo>
                      <a:pt x="8223" y="1702"/>
                    </a:lnTo>
                    <a:cubicBezTo>
                      <a:pt x="8223" y="757"/>
                      <a:pt x="7467" y="0"/>
                      <a:pt x="65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defTabSz="1219107">
                  <a:buClr>
                    <a:srgbClr val="000000"/>
                  </a:buClr>
                </a:pPr>
                <a:endParaRPr sz="36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8377;p75">
                <a:extLst>
                  <a:ext uri="{FF2B5EF4-FFF2-40B4-BE49-F238E27FC236}">
                    <a16:creationId xmlns:a16="http://schemas.microsoft.com/office/drawing/2014/main" id="{A18E8F90-1CA5-3489-1A02-FF8672B03AD5}"/>
                  </a:ext>
                </a:extLst>
              </p:cNvPr>
              <p:cNvSpPr/>
              <p:nvPr/>
            </p:nvSpPr>
            <p:spPr>
              <a:xfrm>
                <a:off x="-35053750" y="3561225"/>
                <a:ext cx="222925" cy="2218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8873" extrusionOk="0">
                    <a:moveTo>
                      <a:pt x="1702" y="1"/>
                    </a:moveTo>
                    <a:cubicBezTo>
                      <a:pt x="757" y="1"/>
                      <a:pt x="1" y="725"/>
                      <a:pt x="1" y="1702"/>
                    </a:cubicBezTo>
                    <a:lnTo>
                      <a:pt x="1" y="2048"/>
                    </a:lnTo>
                    <a:lnTo>
                      <a:pt x="3781" y="2048"/>
                    </a:lnTo>
                    <a:cubicBezTo>
                      <a:pt x="5136" y="2048"/>
                      <a:pt x="6207" y="3088"/>
                      <a:pt x="6207" y="4443"/>
                    </a:cubicBezTo>
                    <a:lnTo>
                      <a:pt x="6207" y="7877"/>
                    </a:lnTo>
                    <a:lnTo>
                      <a:pt x="6207" y="8003"/>
                    </a:lnTo>
                    <a:lnTo>
                      <a:pt x="6995" y="8790"/>
                    </a:lnTo>
                    <a:cubicBezTo>
                      <a:pt x="7055" y="8850"/>
                      <a:pt x="7127" y="8872"/>
                      <a:pt x="7205" y="8872"/>
                    </a:cubicBezTo>
                    <a:cubicBezTo>
                      <a:pt x="7249" y="8872"/>
                      <a:pt x="7295" y="8865"/>
                      <a:pt x="7341" y="8853"/>
                    </a:cubicBezTo>
                    <a:cubicBezTo>
                      <a:pt x="7467" y="8822"/>
                      <a:pt x="7530" y="8664"/>
                      <a:pt x="7530" y="8538"/>
                    </a:cubicBezTo>
                    <a:lnTo>
                      <a:pt x="7530" y="6806"/>
                    </a:lnTo>
                    <a:cubicBezTo>
                      <a:pt x="8318" y="6648"/>
                      <a:pt x="8917" y="5955"/>
                      <a:pt x="8917" y="5104"/>
                    </a:cubicBezTo>
                    <a:lnTo>
                      <a:pt x="8917" y="1702"/>
                    </a:lnTo>
                    <a:cubicBezTo>
                      <a:pt x="8917" y="725"/>
                      <a:pt x="8129" y="1"/>
                      <a:pt x="7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defTabSz="1219107">
                  <a:buClr>
                    <a:srgbClr val="000000"/>
                  </a:buClr>
                </a:pPr>
                <a:endParaRPr sz="36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7394;p73">
              <a:extLst>
                <a:ext uri="{FF2B5EF4-FFF2-40B4-BE49-F238E27FC236}">
                  <a16:creationId xmlns:a16="http://schemas.microsoft.com/office/drawing/2014/main" id="{9F0A7087-F386-760E-6C38-11073FEDACD1}"/>
                </a:ext>
              </a:extLst>
            </p:cNvPr>
            <p:cNvGrpSpPr/>
            <p:nvPr/>
          </p:nvGrpSpPr>
          <p:grpSpPr>
            <a:xfrm>
              <a:off x="8514123" y="4649102"/>
              <a:ext cx="309138" cy="296816"/>
              <a:chOff x="-42994575" y="3950300"/>
              <a:chExt cx="319025" cy="317450"/>
            </a:xfrm>
            <a:solidFill>
              <a:schemeClr val="bg1"/>
            </a:solidFill>
          </p:grpSpPr>
          <p:sp>
            <p:nvSpPr>
              <p:cNvPr id="40" name="Google Shape;7395;p73">
                <a:extLst>
                  <a:ext uri="{FF2B5EF4-FFF2-40B4-BE49-F238E27FC236}">
                    <a16:creationId xmlns:a16="http://schemas.microsoft.com/office/drawing/2014/main" id="{C51CFA2A-AD65-7D8B-14FD-3A1A64287219}"/>
                  </a:ext>
                </a:extLst>
              </p:cNvPr>
              <p:cNvSpPr/>
              <p:nvPr/>
            </p:nvSpPr>
            <p:spPr>
              <a:xfrm>
                <a:off x="-42930775" y="4225200"/>
                <a:ext cx="1914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702" extrusionOk="0">
                    <a:moveTo>
                      <a:pt x="442" y="0"/>
                    </a:moveTo>
                    <a:cubicBezTo>
                      <a:pt x="190" y="0"/>
                      <a:pt x="1" y="221"/>
                      <a:pt x="1" y="441"/>
                    </a:cubicBezTo>
                    <a:lnTo>
                      <a:pt x="1" y="1292"/>
                    </a:lnTo>
                    <a:cubicBezTo>
                      <a:pt x="1" y="1512"/>
                      <a:pt x="190" y="1701"/>
                      <a:pt x="442" y="1701"/>
                    </a:cubicBezTo>
                    <a:lnTo>
                      <a:pt x="7215" y="1701"/>
                    </a:lnTo>
                    <a:cubicBezTo>
                      <a:pt x="7499" y="1701"/>
                      <a:pt x="7656" y="1512"/>
                      <a:pt x="7656" y="1292"/>
                    </a:cubicBezTo>
                    <a:lnTo>
                      <a:pt x="7656" y="441"/>
                    </a:lnTo>
                    <a:cubicBezTo>
                      <a:pt x="7656" y="221"/>
                      <a:pt x="7436" y="0"/>
                      <a:pt x="7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defTabSz="1219107">
                  <a:buClr>
                    <a:srgbClr val="000000"/>
                  </a:buClr>
                </a:pPr>
                <a:endParaRPr sz="36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7396;p73">
                <a:extLst>
                  <a:ext uri="{FF2B5EF4-FFF2-40B4-BE49-F238E27FC236}">
                    <a16:creationId xmlns:a16="http://schemas.microsoft.com/office/drawing/2014/main" id="{8AE42E35-B217-D212-4FE6-52B4A8E423ED}"/>
                  </a:ext>
                </a:extLst>
              </p:cNvPr>
              <p:cNvSpPr/>
              <p:nvPr/>
            </p:nvSpPr>
            <p:spPr>
              <a:xfrm>
                <a:off x="-42908725" y="4163750"/>
                <a:ext cx="1489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1702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10"/>
                    </a:cubicBezTo>
                    <a:lnTo>
                      <a:pt x="1" y="1261"/>
                    </a:lnTo>
                    <a:cubicBezTo>
                      <a:pt x="1" y="1481"/>
                      <a:pt x="190" y="1702"/>
                      <a:pt x="442" y="1702"/>
                    </a:cubicBezTo>
                    <a:lnTo>
                      <a:pt x="5514" y="1702"/>
                    </a:lnTo>
                    <a:cubicBezTo>
                      <a:pt x="5735" y="1702"/>
                      <a:pt x="5955" y="1481"/>
                      <a:pt x="5955" y="1261"/>
                    </a:cubicBezTo>
                    <a:lnTo>
                      <a:pt x="5955" y="410"/>
                    </a:lnTo>
                    <a:cubicBezTo>
                      <a:pt x="5955" y="190"/>
                      <a:pt x="5735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defTabSz="1219107">
                  <a:buClr>
                    <a:srgbClr val="000000"/>
                  </a:buClr>
                </a:pPr>
                <a:endParaRPr sz="36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7397;p73">
                <a:extLst>
                  <a:ext uri="{FF2B5EF4-FFF2-40B4-BE49-F238E27FC236}">
                    <a16:creationId xmlns:a16="http://schemas.microsoft.com/office/drawing/2014/main" id="{228D4EC6-FB9F-BF94-D54D-69C606594D6C}"/>
                  </a:ext>
                </a:extLst>
              </p:cNvPr>
              <p:cNvSpPr/>
              <p:nvPr/>
            </p:nvSpPr>
            <p:spPr>
              <a:xfrm>
                <a:off x="-42994575" y="3950300"/>
                <a:ext cx="319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8445" extrusionOk="0">
                    <a:moveTo>
                      <a:pt x="6428" y="852"/>
                    </a:moveTo>
                    <a:cubicBezTo>
                      <a:pt x="6648" y="852"/>
                      <a:pt x="6806" y="1009"/>
                      <a:pt x="6869" y="1261"/>
                    </a:cubicBezTo>
                    <a:lnTo>
                      <a:pt x="6869" y="1324"/>
                    </a:lnTo>
                    <a:cubicBezTo>
                      <a:pt x="6806" y="1513"/>
                      <a:pt x="6648" y="1702"/>
                      <a:pt x="6428" y="1702"/>
                    </a:cubicBezTo>
                    <a:cubicBezTo>
                      <a:pt x="6176" y="1702"/>
                      <a:pt x="6018" y="1576"/>
                      <a:pt x="5987" y="1324"/>
                    </a:cubicBezTo>
                    <a:lnTo>
                      <a:pt x="5987" y="1261"/>
                    </a:lnTo>
                    <a:cubicBezTo>
                      <a:pt x="6018" y="1041"/>
                      <a:pt x="6176" y="852"/>
                      <a:pt x="6428" y="852"/>
                    </a:cubicBezTo>
                    <a:close/>
                    <a:moveTo>
                      <a:pt x="2112" y="2742"/>
                    </a:moveTo>
                    <a:lnTo>
                      <a:pt x="3340" y="6396"/>
                    </a:lnTo>
                    <a:lnTo>
                      <a:pt x="914" y="6396"/>
                    </a:lnTo>
                    <a:lnTo>
                      <a:pt x="2112" y="2742"/>
                    </a:lnTo>
                    <a:close/>
                    <a:moveTo>
                      <a:pt x="10681" y="2742"/>
                    </a:moveTo>
                    <a:lnTo>
                      <a:pt x="11878" y="6396"/>
                    </a:lnTo>
                    <a:lnTo>
                      <a:pt x="9452" y="6396"/>
                    </a:lnTo>
                    <a:lnTo>
                      <a:pt x="10681" y="2742"/>
                    </a:lnTo>
                    <a:close/>
                    <a:moveTo>
                      <a:pt x="6333" y="1"/>
                    </a:moveTo>
                    <a:cubicBezTo>
                      <a:pt x="5798" y="1"/>
                      <a:pt x="5325" y="347"/>
                      <a:pt x="5168" y="852"/>
                    </a:cubicBezTo>
                    <a:lnTo>
                      <a:pt x="1292" y="852"/>
                    </a:lnTo>
                    <a:cubicBezTo>
                      <a:pt x="1103" y="852"/>
                      <a:pt x="914" y="1009"/>
                      <a:pt x="883" y="1198"/>
                    </a:cubicBezTo>
                    <a:cubicBezTo>
                      <a:pt x="820" y="1482"/>
                      <a:pt x="1040" y="1702"/>
                      <a:pt x="1292" y="1702"/>
                    </a:cubicBezTo>
                    <a:lnTo>
                      <a:pt x="1576" y="1702"/>
                    </a:lnTo>
                    <a:cubicBezTo>
                      <a:pt x="1" y="6491"/>
                      <a:pt x="32" y="6333"/>
                      <a:pt x="32" y="6459"/>
                    </a:cubicBezTo>
                    <a:cubicBezTo>
                      <a:pt x="64" y="7562"/>
                      <a:pt x="1009" y="8444"/>
                      <a:pt x="2112" y="8444"/>
                    </a:cubicBezTo>
                    <a:cubicBezTo>
                      <a:pt x="3277" y="8444"/>
                      <a:pt x="4159" y="7562"/>
                      <a:pt x="4159" y="6459"/>
                    </a:cubicBezTo>
                    <a:cubicBezTo>
                      <a:pt x="4159" y="6333"/>
                      <a:pt x="4222" y="6491"/>
                      <a:pt x="2647" y="1702"/>
                    </a:cubicBezTo>
                    <a:lnTo>
                      <a:pt x="5105" y="1702"/>
                    </a:lnTo>
                    <a:lnTo>
                      <a:pt x="5105" y="7342"/>
                    </a:lnTo>
                    <a:cubicBezTo>
                      <a:pt x="5105" y="7594"/>
                      <a:pt x="5325" y="7783"/>
                      <a:pt x="5546" y="7783"/>
                    </a:cubicBezTo>
                    <a:lnTo>
                      <a:pt x="7247" y="7783"/>
                    </a:lnTo>
                    <a:cubicBezTo>
                      <a:pt x="7499" y="7783"/>
                      <a:pt x="7688" y="7594"/>
                      <a:pt x="7688" y="7342"/>
                    </a:cubicBezTo>
                    <a:lnTo>
                      <a:pt x="7688" y="1702"/>
                    </a:lnTo>
                    <a:lnTo>
                      <a:pt x="10177" y="1702"/>
                    </a:lnTo>
                    <a:cubicBezTo>
                      <a:pt x="8602" y="6491"/>
                      <a:pt x="8633" y="6333"/>
                      <a:pt x="8633" y="6459"/>
                    </a:cubicBezTo>
                    <a:cubicBezTo>
                      <a:pt x="8665" y="7562"/>
                      <a:pt x="9578" y="8444"/>
                      <a:pt x="10681" y="8444"/>
                    </a:cubicBezTo>
                    <a:cubicBezTo>
                      <a:pt x="11815" y="8444"/>
                      <a:pt x="12729" y="7562"/>
                      <a:pt x="12729" y="6459"/>
                    </a:cubicBezTo>
                    <a:cubicBezTo>
                      <a:pt x="12729" y="6333"/>
                      <a:pt x="12760" y="6491"/>
                      <a:pt x="11185" y="1702"/>
                    </a:cubicBezTo>
                    <a:lnTo>
                      <a:pt x="11437" y="1702"/>
                    </a:lnTo>
                    <a:cubicBezTo>
                      <a:pt x="11626" y="1702"/>
                      <a:pt x="11815" y="1576"/>
                      <a:pt x="11847" y="1356"/>
                    </a:cubicBezTo>
                    <a:cubicBezTo>
                      <a:pt x="11910" y="1104"/>
                      <a:pt x="11689" y="852"/>
                      <a:pt x="11437" y="852"/>
                    </a:cubicBezTo>
                    <a:lnTo>
                      <a:pt x="7530" y="852"/>
                    </a:lnTo>
                    <a:cubicBezTo>
                      <a:pt x="7373" y="347"/>
                      <a:pt x="6900" y="1"/>
                      <a:pt x="63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891" tIns="121891" rIns="121891" bIns="121891" anchor="ctr" anchorCtr="0">
                <a:noAutofit/>
              </a:bodyPr>
              <a:lstStyle/>
              <a:p>
                <a:pPr defTabSz="1219107">
                  <a:buClr>
                    <a:srgbClr val="000000"/>
                  </a:buClr>
                </a:pPr>
                <a:endParaRPr sz="36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1172;p33">
              <a:extLst>
                <a:ext uri="{FF2B5EF4-FFF2-40B4-BE49-F238E27FC236}">
                  <a16:creationId xmlns:a16="http://schemas.microsoft.com/office/drawing/2014/main" id="{F5C495C2-81A3-DAC2-BF0B-3DDDEB508E97}"/>
                </a:ext>
              </a:extLst>
            </p:cNvPr>
            <p:cNvSpPr txBox="1"/>
            <p:nvPr/>
          </p:nvSpPr>
          <p:spPr>
            <a:xfrm>
              <a:off x="5401745" y="5128812"/>
              <a:ext cx="2195608" cy="52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algn="ctr" defTabSz="1219107">
                <a:buClr>
                  <a:srgbClr val="000000"/>
                </a:buClr>
              </a:pPr>
              <a:r>
                <a:rPr lang="en-GB" sz="2000" kern="0" dirty="0" err="1">
                  <a:solidFill>
                    <a:srgbClr val="10AD4B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Sosyal</a:t>
              </a:r>
              <a:r>
                <a:rPr lang="en-GB" sz="2000" kern="0" dirty="0">
                  <a:solidFill>
                    <a:srgbClr val="10AD4B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sz="2000" kern="0" dirty="0" err="1">
                  <a:solidFill>
                    <a:srgbClr val="10AD4B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Faktörler</a:t>
              </a:r>
              <a:r>
                <a:rPr lang="en-GB" sz="2000" kern="0" dirty="0">
                  <a:solidFill>
                    <a:srgbClr val="10AD4B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</a:p>
            <a:p>
              <a:pPr algn="ctr" defTabSz="1219107">
                <a:buClr>
                  <a:srgbClr val="000000"/>
                </a:buClr>
              </a:pPr>
              <a:endParaRPr lang="en" sz="3600" kern="0" dirty="0">
                <a:solidFill>
                  <a:srgbClr val="B6E080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" name="Google Shape;1172;p33">
              <a:extLst>
                <a:ext uri="{FF2B5EF4-FFF2-40B4-BE49-F238E27FC236}">
                  <a16:creationId xmlns:a16="http://schemas.microsoft.com/office/drawing/2014/main" id="{F37A17B8-1228-679B-E8F4-9DDB37B94E53}"/>
                </a:ext>
              </a:extLst>
            </p:cNvPr>
            <p:cNvSpPr txBox="1"/>
            <p:nvPr/>
          </p:nvSpPr>
          <p:spPr>
            <a:xfrm>
              <a:off x="9186270" y="5148370"/>
              <a:ext cx="2195608" cy="52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91" tIns="121891" rIns="121891" bIns="121891" anchor="ctr" anchorCtr="0">
              <a:noAutofit/>
            </a:bodyPr>
            <a:lstStyle/>
            <a:p>
              <a:pPr algn="ctr" defTabSz="1219107">
                <a:buClr>
                  <a:srgbClr val="000000"/>
                </a:buClr>
              </a:pPr>
              <a:r>
                <a:rPr lang="en-GB" sz="2000" kern="0" dirty="0" err="1">
                  <a:solidFill>
                    <a:srgbClr val="0070C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Psikolojik</a:t>
              </a:r>
              <a:r>
                <a:rPr lang="en-GB" sz="2000" kern="0" dirty="0">
                  <a:solidFill>
                    <a:srgbClr val="0070C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-GB" sz="2000" kern="0" dirty="0" err="1">
                  <a:solidFill>
                    <a:srgbClr val="0070C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Faktörler</a:t>
              </a:r>
              <a:r>
                <a:rPr lang="en-GB" sz="2000" kern="0" dirty="0">
                  <a:solidFill>
                    <a:srgbClr val="0070C0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</a:p>
            <a:p>
              <a:pPr algn="ctr" defTabSz="1219107">
                <a:buClr>
                  <a:srgbClr val="000000"/>
                </a:buClr>
              </a:pPr>
              <a:endParaRPr lang="en" sz="3600" kern="0" dirty="0">
                <a:solidFill>
                  <a:srgbClr val="B6E080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1613F-84D2-9FF3-4A0A-04E59877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14D9FB7-CBDB-7561-FEAB-9D403BA4449B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GENETİK FAKTÖRLER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74AEF67-685A-9DF9-4D85-5CB1EB08966D}"/>
              </a:ext>
            </a:extLst>
          </p:cNvPr>
          <p:cNvSpPr txBox="1"/>
          <p:nvPr/>
        </p:nvSpPr>
        <p:spPr>
          <a:xfrm>
            <a:off x="193115" y="1122022"/>
            <a:ext cx="10636465" cy="461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Bağımlılık ve diğer psikolojik hastalıklarda genetik geçiş-çevresel faktörlere yaklaşım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Yakın akrabalardaki bağımlılık öyküleri genetik olarak belirleyici olabilir.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Diğer ruh sağlığı hastalıklarının genetik geçişi ile alakalı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Tek bir gen bulunamamıştır, </a:t>
            </a:r>
            <a:r>
              <a:rPr lang="tr-TR" sz="2200" dirty="0" err="1"/>
              <a:t>poligenetik</a:t>
            </a:r>
            <a:r>
              <a:rPr lang="tr-TR" sz="2200" dirty="0"/>
              <a:t> bir geçiş olduğu düşünülmektedir.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Tek yumurta ve çift yumurta ikizi araştırmaları vardır.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Sigara başlamanın %50, kullanılan sigara miktarının da %70 genetik geçişli olduğu bulunmuştur.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Aile çalışmalarında alkol bağımlısı bireylerin çocuklarında 5 kat artan risk görülmüştür. </a:t>
            </a:r>
          </a:p>
        </p:txBody>
      </p:sp>
    </p:spTree>
    <p:extLst>
      <p:ext uri="{BB962C8B-B14F-4D97-AF65-F5344CB8AC3E}">
        <p14:creationId xmlns:p14="http://schemas.microsoft.com/office/powerpoint/2010/main" val="19135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4B9F8-C8F8-C932-CEFC-A3FA68B2D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0B9FBA8-BB21-A71E-2E30-C1FB20F45E8B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PSİKOLOJİK FAKTÖRLER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05F4469-BCEA-55E7-F0D5-217A20D947D1}"/>
              </a:ext>
            </a:extLst>
          </p:cNvPr>
          <p:cNvSpPr txBox="1"/>
          <p:nvPr/>
        </p:nvSpPr>
        <p:spPr>
          <a:xfrm>
            <a:off x="193116" y="1507612"/>
            <a:ext cx="10526296" cy="410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Travma ve travma sonrası stres bozukluğu (TSSB) bağımlılık riskini artırmaktadır.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Dikkat Eksikliği ve Hiperaktivite Bozukluğunda (DEHB) görülen frontal ve yürütücü işlev  sorunları bağımlılık riskini artırmaktadır.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DEHB olan çocuklardaki moral bozukluğu ve başarısızlık, bağımlılık gelişiminde tetikleyici faktörlerden görülmektedir.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DEHB, dürtüsellik, karşıt gelme bozukluğu, davranım bozuklukları ve çocukluk çağı depresyonu  ile bağımlılık ilişkilidir.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/>
              <a:t>Depresyon bağımlılık riskini artırmaktadır.</a:t>
            </a:r>
          </a:p>
        </p:txBody>
      </p:sp>
    </p:spTree>
    <p:extLst>
      <p:ext uri="{BB962C8B-B14F-4D97-AF65-F5344CB8AC3E}">
        <p14:creationId xmlns:p14="http://schemas.microsoft.com/office/powerpoint/2010/main" val="12775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1613F-84D2-9FF3-4A0A-04E59877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14D9FB7-CBDB-7561-FEAB-9D403BA4449B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AİLESEL FAKTÖRLER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74AEF67-685A-9DF9-4D85-5CB1EB08966D}"/>
              </a:ext>
            </a:extLst>
          </p:cNvPr>
          <p:cNvSpPr txBox="1"/>
          <p:nvPr/>
        </p:nvSpPr>
        <p:spPr>
          <a:xfrm>
            <a:off x="206179" y="1504913"/>
            <a:ext cx="5718586" cy="4106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Ebeveynlerin evlilik durumları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Ailede madde kullananların olması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Artan aile içi çatışmalar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Ebeveynlerdeki depresyon, anti-sosyal kişilik çocuklarda bağımlılığı artırmakta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İstismar veya ihmal yüksek riskli 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İyi aile yönetimi (disiplin, kontrol, ödül)  madde kullanımını azaltmaktadır. </a:t>
            </a:r>
          </a:p>
        </p:txBody>
      </p:sp>
      <p:pic>
        <p:nvPicPr>
          <p:cNvPr id="2" name="Picture 2" descr="Aile İçi İletişim">
            <a:extLst>
              <a:ext uri="{FF2B5EF4-FFF2-40B4-BE49-F238E27FC236}">
                <a16:creationId xmlns:a16="http://schemas.microsoft.com/office/drawing/2014/main" id="{04391703-48B6-770E-0CC0-58B411532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r="15996"/>
          <a:stretch/>
        </p:blipFill>
        <p:spPr bwMode="auto">
          <a:xfrm>
            <a:off x="7596378" y="1985791"/>
            <a:ext cx="3687358" cy="29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433B-5097-CA16-400E-11F912BCF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1DF8200F-54D9-0B56-E657-B363AF46634D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İŞLEVSELLİKTE BOZULMA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1C9398A-704C-3902-2AA0-9892084B4144}"/>
              </a:ext>
            </a:extLst>
          </p:cNvPr>
          <p:cNvSpPr txBox="1"/>
          <p:nvPr/>
        </p:nvSpPr>
        <p:spPr>
          <a:xfrm>
            <a:off x="193116" y="1445096"/>
            <a:ext cx="10779683" cy="30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tr-TR" sz="2200" dirty="0"/>
              <a:t>Bağımlılık geliştiren bireyler fiziksel, duygusal, sosyal ve psikolojik anlamda değişimler yaşamaktadırlar. Bu değişimlerle beraber okul hayatı, iş hayat, aile hayatı gibi alanlarda olumsuz deneyimler yaşanır.</a:t>
            </a:r>
          </a:p>
          <a:p>
            <a:pPr lvl="0" algn="just">
              <a:lnSpc>
                <a:spcPct val="150000"/>
              </a:lnSpc>
              <a:defRPr/>
            </a:pPr>
            <a:endParaRPr lang="tr-TR" sz="2200" dirty="0"/>
          </a:p>
          <a:p>
            <a:pPr lvl="0" algn="just">
              <a:lnSpc>
                <a:spcPct val="150000"/>
              </a:lnSpc>
              <a:defRPr/>
            </a:pPr>
            <a:r>
              <a:rPr lang="tr-TR" sz="2200" dirty="0"/>
              <a:t>Örneğin alkol bağımlısı bir bireyin eşiyle beraber sık kavga yaşaması ve huzursuz bir aile ortamına sahip olmaları işlevsellikte bozulmadır.</a:t>
            </a:r>
          </a:p>
        </p:txBody>
      </p:sp>
    </p:spTree>
    <p:extLst>
      <p:ext uri="{BB962C8B-B14F-4D97-AF65-F5344CB8AC3E}">
        <p14:creationId xmlns:p14="http://schemas.microsoft.com/office/powerpoint/2010/main" val="17716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4E635-6725-E7BE-0D28-2D952636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7FAE048-819C-C9FB-373B-100468E6438B}"/>
              </a:ext>
            </a:extLst>
          </p:cNvPr>
          <p:cNvSpPr txBox="1"/>
          <p:nvPr/>
        </p:nvSpPr>
        <p:spPr>
          <a:xfrm>
            <a:off x="193116" y="172097"/>
            <a:ext cx="967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114533"/>
                </a:solidFill>
              </a:rPr>
              <a:t>MEDYA VE ENDÜSTRİ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CA32A71-CAEC-F170-04DF-51413D5060AC}"/>
              </a:ext>
            </a:extLst>
          </p:cNvPr>
          <p:cNvSpPr txBox="1"/>
          <p:nvPr/>
        </p:nvSpPr>
        <p:spPr>
          <a:xfrm>
            <a:off x="193116" y="809451"/>
            <a:ext cx="10779683" cy="558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000" dirty="0"/>
              <a:t>Bağımlılık yapıcı maddeler, endüstri tarafından medyada özendirici bir şekilde sunularak cazibesi artırılmaktadır.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0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000" dirty="0"/>
              <a:t>Filmlerin %8'inde 1-10 arası </a:t>
            </a:r>
            <a:r>
              <a:rPr lang="tr-TR" sz="2000" dirty="0" err="1"/>
              <a:t>kannabis</a:t>
            </a:r>
            <a:r>
              <a:rPr lang="tr-TR" sz="2000" dirty="0"/>
              <a:t> kullanım epizodu gözlenmiştir. Bunların %52'sinde olumlu , %48'inde ise nötr izlenim yaratılmıştır. İlginç olarak hiç birinde </a:t>
            </a:r>
            <a:r>
              <a:rPr lang="tr-TR" sz="2000" dirty="0" err="1"/>
              <a:t>kannabis</a:t>
            </a:r>
            <a:r>
              <a:rPr lang="tr-TR" sz="2000" dirty="0"/>
              <a:t> kullanımı olumsuz bir davranış olarak gösterilmemiştir. Filmlerin %68'inde en az bir kere sigara kullanımı; %32'sinde ise alkol intoksikasyonu görülmektedir.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20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000" dirty="0"/>
              <a:t>Sigara ve elektronik sigara görüntüleri dijital video platformlarındaki yapımlarda, film, dizi ve müzik kliplerinde her yıl gittikçe artarak yer almaktadır. Özellikle 15-24 yaş arası gençlerin izlediği popüler yapımlarda sıklıkla rastlanıyor ve bu durum da gençlerin kullanımına başlamasına sebep olabiliyor. (</a:t>
            </a:r>
            <a:r>
              <a:rPr lang="tr-TR" sz="2000" dirty="0" err="1"/>
              <a:t>Truth</a:t>
            </a:r>
            <a:r>
              <a:rPr lang="tr-TR" sz="2000" dirty="0"/>
              <a:t> </a:t>
            </a:r>
            <a:r>
              <a:rPr lang="tr-TR" sz="2000" dirty="0" err="1"/>
              <a:t>Initiative</a:t>
            </a:r>
            <a:r>
              <a:rPr lang="tr-T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6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1285</Words>
  <Application>Microsoft Macintosh PowerPoint</Application>
  <PresentationFormat>Geniş ekran</PresentationFormat>
  <Paragraphs>306</Paragraphs>
  <Slides>35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7" baseType="lpstr">
      <vt:lpstr>Aptos</vt:lpstr>
      <vt:lpstr>Aptos Display</vt:lpstr>
      <vt:lpstr>Arial</vt:lpstr>
      <vt:lpstr>Bahnschrift Condensed</vt:lpstr>
      <vt:lpstr>Calibri</vt:lpstr>
      <vt:lpstr>Century Gothic</vt:lpstr>
      <vt:lpstr>Clear Sans</vt:lpstr>
      <vt:lpstr>Clear Sans Bold</vt:lpstr>
      <vt:lpstr>Fira Sans Extra Condensed</vt:lpstr>
      <vt:lpstr>Fira Sans Extra Condensed Medium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Aktaş</dc:creator>
  <cp:lastModifiedBy>Batuhan Tanrıverdi</cp:lastModifiedBy>
  <cp:revision>58</cp:revision>
  <dcterms:created xsi:type="dcterms:W3CDTF">2025-03-26T13:00:00Z</dcterms:created>
  <dcterms:modified xsi:type="dcterms:W3CDTF">2025-08-12T09:11:53Z</dcterms:modified>
</cp:coreProperties>
</file>